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8288000" cy="10287000"/>
  <p:notesSz cx="6858000" cy="9144000"/>
  <p:embeddedFontLst>
    <p:embeddedFont>
      <p:font typeface="Glacial Indifference Bold" panose="020B0604020202020204" charset="0"/>
      <p:regular r:id="rId17"/>
    </p:embeddedFont>
    <p:embeddedFont>
      <p:font typeface="Montserrat" panose="00000500000000000000" pitchFamily="2" charset="0"/>
      <p:regular r:id="rId18"/>
    </p:embeddedFont>
    <p:embeddedFont>
      <p:font typeface="Montserrat Bold" panose="00000800000000000000" charset="0"/>
      <p:regular r:id="rId19"/>
    </p:embeddedFont>
    <p:embeddedFont>
      <p:font typeface="Open Sans Bold" panose="020B0604020202020204" charset="0"/>
      <p:regular r:id="rId20"/>
    </p:embeddedFont>
    <p:embeddedFont>
      <p:font typeface="Peace Sans" panose="020B0604020202020204" charset="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6" d="100"/>
          <a:sy n="46" d="100"/>
        </p:scale>
        <p:origin x="726" y="-20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3" name="Freeform 3"/>
          <p:cNvSpPr/>
          <p:nvPr/>
        </p:nvSpPr>
        <p:spPr>
          <a:xfrm>
            <a:off x="-2977714" y="-2836398"/>
            <a:ext cx="8314346" cy="8314346"/>
          </a:xfrm>
          <a:custGeom>
            <a:avLst/>
            <a:gdLst/>
            <a:ahLst/>
            <a:cxnLst/>
            <a:rect l="l" t="t" r="r" b="b"/>
            <a:pathLst>
              <a:path w="8314346" h="8314346">
                <a:moveTo>
                  <a:pt x="0" y="0"/>
                </a:moveTo>
                <a:lnTo>
                  <a:pt x="8314346" y="0"/>
                </a:lnTo>
                <a:lnTo>
                  <a:pt x="8314346" y="8314346"/>
                </a:lnTo>
                <a:lnTo>
                  <a:pt x="0" y="831434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MX"/>
          </a:p>
        </p:txBody>
      </p:sp>
      <p:sp>
        <p:nvSpPr>
          <p:cNvPr id="4" name="Freeform 4"/>
          <p:cNvSpPr/>
          <p:nvPr/>
        </p:nvSpPr>
        <p:spPr>
          <a:xfrm>
            <a:off x="12197407" y="5143500"/>
            <a:ext cx="8314346" cy="8314346"/>
          </a:xfrm>
          <a:custGeom>
            <a:avLst/>
            <a:gdLst/>
            <a:ahLst/>
            <a:cxnLst/>
            <a:rect l="l" t="t" r="r" b="b"/>
            <a:pathLst>
              <a:path w="8314346" h="8314346">
                <a:moveTo>
                  <a:pt x="0" y="0"/>
                </a:moveTo>
                <a:lnTo>
                  <a:pt x="8314345" y="0"/>
                </a:lnTo>
                <a:lnTo>
                  <a:pt x="8314345" y="8314346"/>
                </a:lnTo>
                <a:lnTo>
                  <a:pt x="0" y="831434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MX"/>
          </a:p>
        </p:txBody>
      </p:sp>
      <p:sp>
        <p:nvSpPr>
          <p:cNvPr id="5" name="TextBox 5"/>
          <p:cNvSpPr txBox="1"/>
          <p:nvPr/>
        </p:nvSpPr>
        <p:spPr>
          <a:xfrm>
            <a:off x="2177865" y="3697872"/>
            <a:ext cx="13932270" cy="26859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486"/>
              </a:lnSpc>
            </a:pPr>
            <a:r>
              <a:rPr lang="en-US" sz="9800">
                <a:solidFill>
                  <a:srgbClr val="FFFFFF"/>
                </a:solidFill>
                <a:latin typeface="Peace Sans"/>
                <a:ea typeface="Peace Sans"/>
                <a:cs typeface="Peace Sans"/>
                <a:sym typeface="Peace Sans"/>
              </a:rPr>
              <a:t>PARADIGMAS </a:t>
            </a:r>
          </a:p>
          <a:p>
            <a:pPr algn="ctr">
              <a:lnSpc>
                <a:spcPts val="10486"/>
              </a:lnSpc>
            </a:pPr>
            <a:r>
              <a:rPr lang="en-US" sz="9800">
                <a:solidFill>
                  <a:srgbClr val="FFFFFF"/>
                </a:solidFill>
                <a:latin typeface="Peace Sans"/>
                <a:ea typeface="Peace Sans"/>
                <a:cs typeface="Peace Sans"/>
                <a:sym typeface="Peace Sans"/>
              </a:rPr>
              <a:t>DE LA IA</a:t>
            </a:r>
          </a:p>
        </p:txBody>
      </p:sp>
      <p:sp>
        <p:nvSpPr>
          <p:cNvPr id="6" name="Freeform 6"/>
          <p:cNvSpPr/>
          <p:nvPr/>
        </p:nvSpPr>
        <p:spPr>
          <a:xfrm rot="1578452">
            <a:off x="13949724" y="5984695"/>
            <a:ext cx="5909466" cy="5865146"/>
          </a:xfrm>
          <a:custGeom>
            <a:avLst/>
            <a:gdLst/>
            <a:ahLst/>
            <a:cxnLst/>
            <a:rect l="l" t="t" r="r" b="b"/>
            <a:pathLst>
              <a:path w="5909466" h="5865146">
                <a:moveTo>
                  <a:pt x="0" y="0"/>
                </a:moveTo>
                <a:lnTo>
                  <a:pt x="5909467" y="0"/>
                </a:lnTo>
                <a:lnTo>
                  <a:pt x="5909467" y="5865146"/>
                </a:lnTo>
                <a:lnTo>
                  <a:pt x="0" y="586514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MX"/>
          </a:p>
        </p:txBody>
      </p:sp>
      <p:sp>
        <p:nvSpPr>
          <p:cNvPr id="7" name="Freeform 7"/>
          <p:cNvSpPr/>
          <p:nvPr/>
        </p:nvSpPr>
        <p:spPr>
          <a:xfrm rot="-9058765">
            <a:off x="-1775274" y="-1771185"/>
            <a:ext cx="5909466" cy="5865146"/>
          </a:xfrm>
          <a:custGeom>
            <a:avLst/>
            <a:gdLst/>
            <a:ahLst/>
            <a:cxnLst/>
            <a:rect l="l" t="t" r="r" b="b"/>
            <a:pathLst>
              <a:path w="5909466" h="5865146">
                <a:moveTo>
                  <a:pt x="0" y="0"/>
                </a:moveTo>
                <a:lnTo>
                  <a:pt x="5909466" y="0"/>
                </a:lnTo>
                <a:lnTo>
                  <a:pt x="5909466" y="5865146"/>
                </a:lnTo>
                <a:lnTo>
                  <a:pt x="0" y="586514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MX" dirty="0"/>
          </a:p>
        </p:txBody>
      </p:sp>
      <p:sp>
        <p:nvSpPr>
          <p:cNvPr id="8" name="TextBox 8"/>
          <p:cNvSpPr txBox="1"/>
          <p:nvPr/>
        </p:nvSpPr>
        <p:spPr>
          <a:xfrm>
            <a:off x="5560695" y="7309836"/>
            <a:ext cx="7166610" cy="3800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22"/>
              </a:lnSpc>
            </a:pPr>
            <a:r>
              <a:rPr lang="en-US" sz="2325" b="1" spc="46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Jesus Octavio Aguilar Recio.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560695" y="7849384"/>
            <a:ext cx="7166610" cy="3800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22"/>
              </a:lnSpc>
            </a:pPr>
            <a:r>
              <a:rPr lang="en-US" sz="2325" b="1" spc="46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Emily Karely Flores Fernandez.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0A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68642" y="1028700"/>
            <a:ext cx="14950715" cy="8433737"/>
          </a:xfrm>
          <a:custGeom>
            <a:avLst/>
            <a:gdLst/>
            <a:ahLst/>
            <a:cxnLst/>
            <a:rect l="l" t="t" r="r" b="b"/>
            <a:pathLst>
              <a:path w="14950715" h="8433737">
                <a:moveTo>
                  <a:pt x="0" y="0"/>
                </a:moveTo>
                <a:lnTo>
                  <a:pt x="14950716" y="0"/>
                </a:lnTo>
                <a:lnTo>
                  <a:pt x="14950716" y="8433737"/>
                </a:lnTo>
                <a:lnTo>
                  <a:pt x="0" y="843373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0A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995841" y="2887453"/>
            <a:ext cx="10296319" cy="4512093"/>
          </a:xfrm>
          <a:custGeom>
            <a:avLst/>
            <a:gdLst/>
            <a:ahLst/>
            <a:cxnLst/>
            <a:rect l="l" t="t" r="r" b="b"/>
            <a:pathLst>
              <a:path w="10296319" h="4512093">
                <a:moveTo>
                  <a:pt x="0" y="0"/>
                </a:moveTo>
                <a:lnTo>
                  <a:pt x="10296318" y="0"/>
                </a:lnTo>
                <a:lnTo>
                  <a:pt x="10296318" y="4512094"/>
                </a:lnTo>
                <a:lnTo>
                  <a:pt x="0" y="45120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3" name="TextBox 3"/>
          <p:cNvSpPr txBox="1"/>
          <p:nvPr/>
        </p:nvSpPr>
        <p:spPr>
          <a:xfrm>
            <a:off x="3729905" y="1148258"/>
            <a:ext cx="11390942" cy="604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40"/>
              </a:lnSpc>
            </a:pPr>
            <a:r>
              <a:rPr lang="en-US" sz="4000">
                <a:solidFill>
                  <a:srgbClr val="FFFFFF"/>
                </a:solidFill>
                <a:latin typeface="Peace Sans"/>
                <a:ea typeface="Peace Sans"/>
                <a:cs typeface="Peace Sans"/>
                <a:sym typeface="Peace Sans"/>
              </a:rPr>
              <a:t>ACTUALIZACIÓN DE FEROMONAS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0A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78583" y="1028700"/>
            <a:ext cx="15130834" cy="8572769"/>
          </a:xfrm>
          <a:custGeom>
            <a:avLst/>
            <a:gdLst/>
            <a:ahLst/>
            <a:cxnLst/>
            <a:rect l="l" t="t" r="r" b="b"/>
            <a:pathLst>
              <a:path w="15130834" h="8572769">
                <a:moveTo>
                  <a:pt x="0" y="0"/>
                </a:moveTo>
                <a:lnTo>
                  <a:pt x="15130834" y="0"/>
                </a:lnTo>
                <a:lnTo>
                  <a:pt x="15130834" y="8572769"/>
                </a:lnTo>
                <a:lnTo>
                  <a:pt x="0" y="857276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0A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920046" y="-3744987"/>
            <a:ext cx="11651684" cy="11651684"/>
          </a:xfrm>
          <a:custGeom>
            <a:avLst/>
            <a:gdLst/>
            <a:ahLst/>
            <a:cxnLst/>
            <a:rect l="l" t="t" r="r" b="b"/>
            <a:pathLst>
              <a:path w="11651684" h="11651684">
                <a:moveTo>
                  <a:pt x="0" y="0"/>
                </a:moveTo>
                <a:lnTo>
                  <a:pt x="11651684" y="0"/>
                </a:lnTo>
                <a:lnTo>
                  <a:pt x="11651684" y="11651684"/>
                </a:lnTo>
                <a:lnTo>
                  <a:pt x="0" y="116516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3" name="Freeform 3"/>
          <p:cNvSpPr/>
          <p:nvPr/>
        </p:nvSpPr>
        <p:spPr>
          <a:xfrm>
            <a:off x="9926684" y="-874608"/>
            <a:ext cx="11651684" cy="11651684"/>
          </a:xfrm>
          <a:custGeom>
            <a:avLst/>
            <a:gdLst/>
            <a:ahLst/>
            <a:cxnLst/>
            <a:rect l="l" t="t" r="r" b="b"/>
            <a:pathLst>
              <a:path w="11651684" h="11651684">
                <a:moveTo>
                  <a:pt x="0" y="0"/>
                </a:moveTo>
                <a:lnTo>
                  <a:pt x="11651684" y="0"/>
                </a:lnTo>
                <a:lnTo>
                  <a:pt x="11651684" y="11651684"/>
                </a:lnTo>
                <a:lnTo>
                  <a:pt x="0" y="116516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4" name="Freeform 4"/>
          <p:cNvSpPr/>
          <p:nvPr/>
        </p:nvSpPr>
        <p:spPr>
          <a:xfrm>
            <a:off x="-128001" y="2997824"/>
            <a:ext cx="11651684" cy="11651684"/>
          </a:xfrm>
          <a:custGeom>
            <a:avLst/>
            <a:gdLst/>
            <a:ahLst/>
            <a:cxnLst/>
            <a:rect l="l" t="t" r="r" b="b"/>
            <a:pathLst>
              <a:path w="11651684" h="11651684">
                <a:moveTo>
                  <a:pt x="0" y="0"/>
                </a:moveTo>
                <a:lnTo>
                  <a:pt x="11651684" y="0"/>
                </a:lnTo>
                <a:lnTo>
                  <a:pt x="11651684" y="11651684"/>
                </a:lnTo>
                <a:lnTo>
                  <a:pt x="0" y="116516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grpSp>
        <p:nvGrpSpPr>
          <p:cNvPr id="5" name="Group 5"/>
          <p:cNvGrpSpPr/>
          <p:nvPr/>
        </p:nvGrpSpPr>
        <p:grpSpPr>
          <a:xfrm>
            <a:off x="1028700" y="3766726"/>
            <a:ext cx="7390943" cy="764817"/>
            <a:chOff x="0" y="0"/>
            <a:chExt cx="1946586" cy="20143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946586" cy="201433"/>
            </a:xfrm>
            <a:custGeom>
              <a:avLst/>
              <a:gdLst/>
              <a:ahLst/>
              <a:cxnLst/>
              <a:rect l="l" t="t" r="r" b="b"/>
              <a:pathLst>
                <a:path w="1946586" h="201433">
                  <a:moveTo>
                    <a:pt x="52374" y="0"/>
                  </a:moveTo>
                  <a:lnTo>
                    <a:pt x="1894212" y="0"/>
                  </a:lnTo>
                  <a:cubicBezTo>
                    <a:pt x="1908102" y="0"/>
                    <a:pt x="1921424" y="5518"/>
                    <a:pt x="1931246" y="15340"/>
                  </a:cubicBezTo>
                  <a:cubicBezTo>
                    <a:pt x="1941068" y="25162"/>
                    <a:pt x="1946586" y="38484"/>
                    <a:pt x="1946586" y="52374"/>
                  </a:cubicBezTo>
                  <a:lnTo>
                    <a:pt x="1946586" y="149059"/>
                  </a:lnTo>
                  <a:cubicBezTo>
                    <a:pt x="1946586" y="177985"/>
                    <a:pt x="1923137" y="201433"/>
                    <a:pt x="1894212" y="201433"/>
                  </a:cubicBezTo>
                  <a:lnTo>
                    <a:pt x="52374" y="201433"/>
                  </a:lnTo>
                  <a:cubicBezTo>
                    <a:pt x="23449" y="201433"/>
                    <a:pt x="0" y="177985"/>
                    <a:pt x="0" y="149059"/>
                  </a:cubicBezTo>
                  <a:lnTo>
                    <a:pt x="0" y="52374"/>
                  </a:lnTo>
                  <a:cubicBezTo>
                    <a:pt x="0" y="38484"/>
                    <a:pt x="5518" y="25162"/>
                    <a:pt x="15340" y="15340"/>
                  </a:cubicBezTo>
                  <a:cubicBezTo>
                    <a:pt x="25162" y="5518"/>
                    <a:pt x="38484" y="0"/>
                    <a:pt x="52374" y="0"/>
                  </a:cubicBezTo>
                  <a:close/>
                </a:path>
              </a:pathLst>
            </a:custGeom>
            <a:solidFill>
              <a:srgbClr val="00BF63"/>
            </a:solidFill>
            <a:ln w="19050" cap="rnd">
              <a:solidFill>
                <a:srgbClr val="5CD9C1"/>
              </a:solidFill>
              <a:prstDash val="solid"/>
              <a:round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1946586" cy="220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022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181100" y="2610474"/>
            <a:ext cx="7390943" cy="765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50"/>
              </a:lnSpc>
            </a:pPr>
            <a:r>
              <a:rPr lang="en-US" sz="5000">
                <a:solidFill>
                  <a:srgbClr val="FFFFFF"/>
                </a:solidFill>
                <a:latin typeface="Peace Sans"/>
                <a:ea typeface="Peace Sans"/>
                <a:cs typeface="Peace Sans"/>
                <a:sym typeface="Peace Sans"/>
              </a:rPr>
              <a:t>BENEFICIOS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450478" y="3950697"/>
            <a:ext cx="4547388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Búsqueda distribuida.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511020" y="2610474"/>
            <a:ext cx="7390943" cy="765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50"/>
              </a:lnSpc>
            </a:pPr>
            <a:r>
              <a:rPr lang="en-US" sz="5000">
                <a:solidFill>
                  <a:srgbClr val="FFFFFF"/>
                </a:solidFill>
                <a:latin typeface="Peace Sans"/>
                <a:ea typeface="Peace Sans"/>
                <a:cs typeface="Peace Sans"/>
                <a:sym typeface="Peace Sans"/>
              </a:rPr>
              <a:t>LIMITACIONES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1028700" y="6810828"/>
            <a:ext cx="7390943" cy="764817"/>
            <a:chOff x="0" y="0"/>
            <a:chExt cx="1946586" cy="20143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946586" cy="201433"/>
            </a:xfrm>
            <a:custGeom>
              <a:avLst/>
              <a:gdLst/>
              <a:ahLst/>
              <a:cxnLst/>
              <a:rect l="l" t="t" r="r" b="b"/>
              <a:pathLst>
                <a:path w="1946586" h="201433">
                  <a:moveTo>
                    <a:pt x="52374" y="0"/>
                  </a:moveTo>
                  <a:lnTo>
                    <a:pt x="1894212" y="0"/>
                  </a:lnTo>
                  <a:cubicBezTo>
                    <a:pt x="1908102" y="0"/>
                    <a:pt x="1921424" y="5518"/>
                    <a:pt x="1931246" y="15340"/>
                  </a:cubicBezTo>
                  <a:cubicBezTo>
                    <a:pt x="1941068" y="25162"/>
                    <a:pt x="1946586" y="38484"/>
                    <a:pt x="1946586" y="52374"/>
                  </a:cubicBezTo>
                  <a:lnTo>
                    <a:pt x="1946586" y="149059"/>
                  </a:lnTo>
                  <a:cubicBezTo>
                    <a:pt x="1946586" y="177985"/>
                    <a:pt x="1923137" y="201433"/>
                    <a:pt x="1894212" y="201433"/>
                  </a:cubicBezTo>
                  <a:lnTo>
                    <a:pt x="52374" y="201433"/>
                  </a:lnTo>
                  <a:cubicBezTo>
                    <a:pt x="23449" y="201433"/>
                    <a:pt x="0" y="177985"/>
                    <a:pt x="0" y="149059"/>
                  </a:cubicBezTo>
                  <a:lnTo>
                    <a:pt x="0" y="52374"/>
                  </a:lnTo>
                  <a:cubicBezTo>
                    <a:pt x="0" y="38484"/>
                    <a:pt x="5518" y="25162"/>
                    <a:pt x="15340" y="15340"/>
                  </a:cubicBezTo>
                  <a:cubicBezTo>
                    <a:pt x="25162" y="5518"/>
                    <a:pt x="38484" y="0"/>
                    <a:pt x="52374" y="0"/>
                  </a:cubicBezTo>
                  <a:close/>
                </a:path>
              </a:pathLst>
            </a:custGeom>
            <a:solidFill>
              <a:srgbClr val="00BF63"/>
            </a:solidFill>
            <a:ln w="19050" cap="rnd">
              <a:solidFill>
                <a:srgbClr val="5CD9C1"/>
              </a:solidFill>
              <a:prstDash val="solid"/>
              <a:round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19050"/>
              <a:ext cx="1946586" cy="220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022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905796" y="6994799"/>
            <a:ext cx="5636750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Robustez frente a óptimos locales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1028700" y="5305028"/>
            <a:ext cx="7390943" cy="764817"/>
            <a:chOff x="0" y="0"/>
            <a:chExt cx="1946586" cy="201433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946586" cy="201433"/>
            </a:xfrm>
            <a:custGeom>
              <a:avLst/>
              <a:gdLst/>
              <a:ahLst/>
              <a:cxnLst/>
              <a:rect l="l" t="t" r="r" b="b"/>
              <a:pathLst>
                <a:path w="1946586" h="201433">
                  <a:moveTo>
                    <a:pt x="52374" y="0"/>
                  </a:moveTo>
                  <a:lnTo>
                    <a:pt x="1894212" y="0"/>
                  </a:lnTo>
                  <a:cubicBezTo>
                    <a:pt x="1908102" y="0"/>
                    <a:pt x="1921424" y="5518"/>
                    <a:pt x="1931246" y="15340"/>
                  </a:cubicBezTo>
                  <a:cubicBezTo>
                    <a:pt x="1941068" y="25162"/>
                    <a:pt x="1946586" y="38484"/>
                    <a:pt x="1946586" y="52374"/>
                  </a:cubicBezTo>
                  <a:lnTo>
                    <a:pt x="1946586" y="149059"/>
                  </a:lnTo>
                  <a:cubicBezTo>
                    <a:pt x="1946586" y="177985"/>
                    <a:pt x="1923137" y="201433"/>
                    <a:pt x="1894212" y="201433"/>
                  </a:cubicBezTo>
                  <a:lnTo>
                    <a:pt x="52374" y="201433"/>
                  </a:lnTo>
                  <a:cubicBezTo>
                    <a:pt x="23449" y="201433"/>
                    <a:pt x="0" y="177985"/>
                    <a:pt x="0" y="149059"/>
                  </a:cubicBezTo>
                  <a:lnTo>
                    <a:pt x="0" y="52374"/>
                  </a:lnTo>
                  <a:cubicBezTo>
                    <a:pt x="0" y="38484"/>
                    <a:pt x="5518" y="25162"/>
                    <a:pt x="15340" y="15340"/>
                  </a:cubicBezTo>
                  <a:cubicBezTo>
                    <a:pt x="25162" y="5518"/>
                    <a:pt x="38484" y="0"/>
                    <a:pt x="52374" y="0"/>
                  </a:cubicBezTo>
                  <a:close/>
                </a:path>
              </a:pathLst>
            </a:custGeom>
            <a:solidFill>
              <a:srgbClr val="00BF63"/>
            </a:solidFill>
            <a:ln w="19050" cap="rnd">
              <a:solidFill>
                <a:srgbClr val="5CD9C1"/>
              </a:solidFill>
              <a:prstDash val="solid"/>
              <a:round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19050"/>
              <a:ext cx="1946586" cy="220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022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2450478" y="5472748"/>
            <a:ext cx="4547388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Adaptabilidad.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9511020" y="3766726"/>
            <a:ext cx="7390943" cy="764817"/>
            <a:chOff x="0" y="0"/>
            <a:chExt cx="1946586" cy="201433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946586" cy="201433"/>
            </a:xfrm>
            <a:custGeom>
              <a:avLst/>
              <a:gdLst/>
              <a:ahLst/>
              <a:cxnLst/>
              <a:rect l="l" t="t" r="r" b="b"/>
              <a:pathLst>
                <a:path w="1946586" h="201433">
                  <a:moveTo>
                    <a:pt x="52374" y="0"/>
                  </a:moveTo>
                  <a:lnTo>
                    <a:pt x="1894212" y="0"/>
                  </a:lnTo>
                  <a:cubicBezTo>
                    <a:pt x="1908102" y="0"/>
                    <a:pt x="1921424" y="5518"/>
                    <a:pt x="1931246" y="15340"/>
                  </a:cubicBezTo>
                  <a:cubicBezTo>
                    <a:pt x="1941068" y="25162"/>
                    <a:pt x="1946586" y="38484"/>
                    <a:pt x="1946586" y="52374"/>
                  </a:cubicBezTo>
                  <a:lnTo>
                    <a:pt x="1946586" y="149059"/>
                  </a:lnTo>
                  <a:cubicBezTo>
                    <a:pt x="1946586" y="177985"/>
                    <a:pt x="1923137" y="201433"/>
                    <a:pt x="1894212" y="201433"/>
                  </a:cubicBezTo>
                  <a:lnTo>
                    <a:pt x="52374" y="201433"/>
                  </a:lnTo>
                  <a:cubicBezTo>
                    <a:pt x="23449" y="201433"/>
                    <a:pt x="0" y="177985"/>
                    <a:pt x="0" y="149059"/>
                  </a:cubicBezTo>
                  <a:lnTo>
                    <a:pt x="0" y="52374"/>
                  </a:lnTo>
                  <a:cubicBezTo>
                    <a:pt x="0" y="38484"/>
                    <a:pt x="5518" y="25162"/>
                    <a:pt x="15340" y="15340"/>
                  </a:cubicBezTo>
                  <a:cubicBezTo>
                    <a:pt x="25162" y="5518"/>
                    <a:pt x="38484" y="0"/>
                    <a:pt x="52374" y="0"/>
                  </a:cubicBezTo>
                  <a:close/>
                </a:path>
              </a:pathLst>
            </a:custGeom>
            <a:solidFill>
              <a:srgbClr val="FF3131"/>
            </a:solidFill>
            <a:ln w="19050" cap="rnd">
              <a:solidFill>
                <a:srgbClr val="5CD9C1"/>
              </a:solidFill>
              <a:prstDash val="solid"/>
              <a:round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19050"/>
              <a:ext cx="1946586" cy="220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022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10795921" y="3965178"/>
            <a:ext cx="4821141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Dependencia de parámetros.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9511020" y="6810828"/>
            <a:ext cx="7390943" cy="764817"/>
            <a:chOff x="0" y="0"/>
            <a:chExt cx="1946586" cy="201433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946586" cy="201433"/>
            </a:xfrm>
            <a:custGeom>
              <a:avLst/>
              <a:gdLst/>
              <a:ahLst/>
              <a:cxnLst/>
              <a:rect l="l" t="t" r="r" b="b"/>
              <a:pathLst>
                <a:path w="1946586" h="201433">
                  <a:moveTo>
                    <a:pt x="52374" y="0"/>
                  </a:moveTo>
                  <a:lnTo>
                    <a:pt x="1894212" y="0"/>
                  </a:lnTo>
                  <a:cubicBezTo>
                    <a:pt x="1908102" y="0"/>
                    <a:pt x="1921424" y="5518"/>
                    <a:pt x="1931246" y="15340"/>
                  </a:cubicBezTo>
                  <a:cubicBezTo>
                    <a:pt x="1941068" y="25162"/>
                    <a:pt x="1946586" y="38484"/>
                    <a:pt x="1946586" y="52374"/>
                  </a:cubicBezTo>
                  <a:lnTo>
                    <a:pt x="1946586" y="149059"/>
                  </a:lnTo>
                  <a:cubicBezTo>
                    <a:pt x="1946586" y="177985"/>
                    <a:pt x="1923137" y="201433"/>
                    <a:pt x="1894212" y="201433"/>
                  </a:cubicBezTo>
                  <a:lnTo>
                    <a:pt x="52374" y="201433"/>
                  </a:lnTo>
                  <a:cubicBezTo>
                    <a:pt x="23449" y="201433"/>
                    <a:pt x="0" y="177985"/>
                    <a:pt x="0" y="149059"/>
                  </a:cubicBezTo>
                  <a:lnTo>
                    <a:pt x="0" y="52374"/>
                  </a:lnTo>
                  <a:cubicBezTo>
                    <a:pt x="0" y="38484"/>
                    <a:pt x="5518" y="25162"/>
                    <a:pt x="15340" y="15340"/>
                  </a:cubicBezTo>
                  <a:cubicBezTo>
                    <a:pt x="25162" y="5518"/>
                    <a:pt x="38484" y="0"/>
                    <a:pt x="52374" y="0"/>
                  </a:cubicBezTo>
                  <a:close/>
                </a:path>
              </a:pathLst>
            </a:custGeom>
            <a:solidFill>
              <a:srgbClr val="FF3131"/>
            </a:solidFill>
            <a:ln w="19050" cap="rnd">
              <a:solidFill>
                <a:srgbClr val="5CD9C1"/>
              </a:solidFill>
              <a:prstDash val="solid"/>
              <a:round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-19050"/>
              <a:ext cx="1946586" cy="220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022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10700977" y="6994799"/>
            <a:ext cx="5011029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No garantiza la solución óptima.</a:t>
            </a:r>
          </a:p>
        </p:txBody>
      </p:sp>
      <p:grpSp>
        <p:nvGrpSpPr>
          <p:cNvPr id="27" name="Group 27"/>
          <p:cNvGrpSpPr/>
          <p:nvPr/>
        </p:nvGrpSpPr>
        <p:grpSpPr>
          <a:xfrm>
            <a:off x="9511020" y="5305028"/>
            <a:ext cx="7390943" cy="764817"/>
            <a:chOff x="0" y="0"/>
            <a:chExt cx="1946586" cy="201433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1946586" cy="201433"/>
            </a:xfrm>
            <a:custGeom>
              <a:avLst/>
              <a:gdLst/>
              <a:ahLst/>
              <a:cxnLst/>
              <a:rect l="l" t="t" r="r" b="b"/>
              <a:pathLst>
                <a:path w="1946586" h="201433">
                  <a:moveTo>
                    <a:pt x="52374" y="0"/>
                  </a:moveTo>
                  <a:lnTo>
                    <a:pt x="1894212" y="0"/>
                  </a:lnTo>
                  <a:cubicBezTo>
                    <a:pt x="1908102" y="0"/>
                    <a:pt x="1921424" y="5518"/>
                    <a:pt x="1931246" y="15340"/>
                  </a:cubicBezTo>
                  <a:cubicBezTo>
                    <a:pt x="1941068" y="25162"/>
                    <a:pt x="1946586" y="38484"/>
                    <a:pt x="1946586" y="52374"/>
                  </a:cubicBezTo>
                  <a:lnTo>
                    <a:pt x="1946586" y="149059"/>
                  </a:lnTo>
                  <a:cubicBezTo>
                    <a:pt x="1946586" y="177985"/>
                    <a:pt x="1923137" y="201433"/>
                    <a:pt x="1894212" y="201433"/>
                  </a:cubicBezTo>
                  <a:lnTo>
                    <a:pt x="52374" y="201433"/>
                  </a:lnTo>
                  <a:cubicBezTo>
                    <a:pt x="23449" y="201433"/>
                    <a:pt x="0" y="177985"/>
                    <a:pt x="0" y="149059"/>
                  </a:cubicBezTo>
                  <a:lnTo>
                    <a:pt x="0" y="52374"/>
                  </a:lnTo>
                  <a:cubicBezTo>
                    <a:pt x="0" y="38484"/>
                    <a:pt x="5518" y="25162"/>
                    <a:pt x="15340" y="15340"/>
                  </a:cubicBezTo>
                  <a:cubicBezTo>
                    <a:pt x="25162" y="5518"/>
                    <a:pt x="38484" y="0"/>
                    <a:pt x="52374" y="0"/>
                  </a:cubicBezTo>
                  <a:close/>
                </a:path>
              </a:pathLst>
            </a:custGeom>
            <a:solidFill>
              <a:srgbClr val="FF3131"/>
            </a:solidFill>
            <a:ln w="19050" cap="rnd">
              <a:solidFill>
                <a:srgbClr val="5CD9C1"/>
              </a:solidFill>
              <a:prstDash val="solid"/>
              <a:round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-19050"/>
              <a:ext cx="1946586" cy="220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022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10660457" y="5488999"/>
            <a:ext cx="5092069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Lentitud en problemas grandes.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0A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5480134"/>
            <a:ext cx="18288000" cy="4806866"/>
          </a:xfrm>
          <a:custGeom>
            <a:avLst/>
            <a:gdLst/>
            <a:ahLst/>
            <a:cxnLst/>
            <a:rect l="l" t="t" r="r" b="b"/>
            <a:pathLst>
              <a:path w="18288000" h="4806866">
                <a:moveTo>
                  <a:pt x="18288000" y="0"/>
                </a:moveTo>
                <a:lnTo>
                  <a:pt x="0" y="0"/>
                </a:lnTo>
                <a:lnTo>
                  <a:pt x="0" y="4806866"/>
                </a:lnTo>
                <a:lnTo>
                  <a:pt x="18288000" y="4806866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t="-68230" r="-23199" b="-144248"/>
            </a:stretch>
          </a:blipFill>
        </p:spPr>
        <p:txBody>
          <a:bodyPr/>
          <a:lstStyle/>
          <a:p>
            <a:endParaRPr lang="es-MX"/>
          </a:p>
        </p:txBody>
      </p:sp>
      <p:grpSp>
        <p:nvGrpSpPr>
          <p:cNvPr id="3" name="Group 3"/>
          <p:cNvGrpSpPr/>
          <p:nvPr/>
        </p:nvGrpSpPr>
        <p:grpSpPr>
          <a:xfrm>
            <a:off x="13182375" y="-639740"/>
            <a:ext cx="3587750" cy="7721379"/>
            <a:chOff x="0" y="0"/>
            <a:chExt cx="723311" cy="155667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723311" cy="1556675"/>
            </a:xfrm>
            <a:custGeom>
              <a:avLst/>
              <a:gdLst/>
              <a:ahLst/>
              <a:cxnLst/>
              <a:rect l="l" t="t" r="r" b="b"/>
              <a:pathLst>
                <a:path w="723311" h="1556675">
                  <a:moveTo>
                    <a:pt x="107894" y="0"/>
                  </a:moveTo>
                  <a:lnTo>
                    <a:pt x="615417" y="0"/>
                  </a:lnTo>
                  <a:cubicBezTo>
                    <a:pt x="675006" y="0"/>
                    <a:pt x="723311" y="48306"/>
                    <a:pt x="723311" y="107894"/>
                  </a:cubicBezTo>
                  <a:lnTo>
                    <a:pt x="723311" y="1448781"/>
                  </a:lnTo>
                  <a:cubicBezTo>
                    <a:pt x="723311" y="1508369"/>
                    <a:pt x="675006" y="1556675"/>
                    <a:pt x="615417" y="1556675"/>
                  </a:cubicBezTo>
                  <a:lnTo>
                    <a:pt x="107894" y="1556675"/>
                  </a:lnTo>
                  <a:cubicBezTo>
                    <a:pt x="48306" y="1556675"/>
                    <a:pt x="0" y="1508369"/>
                    <a:pt x="0" y="1448781"/>
                  </a:cubicBezTo>
                  <a:lnTo>
                    <a:pt x="0" y="107894"/>
                  </a:lnTo>
                  <a:cubicBezTo>
                    <a:pt x="0" y="48306"/>
                    <a:pt x="48306" y="0"/>
                    <a:pt x="107894" y="0"/>
                  </a:cubicBezTo>
                  <a:close/>
                </a:path>
              </a:pathLst>
            </a:custGeom>
            <a:solidFill>
              <a:srgbClr val="37255B"/>
            </a:solidFill>
          </p:spPr>
          <p:txBody>
            <a:bodyPr/>
            <a:lstStyle/>
            <a:p>
              <a:endParaRPr lang="es-MX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723311" cy="15757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22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4961917" y="1834880"/>
            <a:ext cx="8364166" cy="765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50"/>
              </a:lnSpc>
            </a:pPr>
            <a:r>
              <a:rPr lang="en-US" sz="5000">
                <a:solidFill>
                  <a:srgbClr val="FFFFFF"/>
                </a:solidFill>
                <a:latin typeface="Peace Sans"/>
                <a:ea typeface="Peace Sans"/>
                <a:cs typeface="Peace Sans"/>
                <a:sym typeface="Peace Sans"/>
              </a:rPr>
              <a:t>CONCLUSIONES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848523" y="3201899"/>
            <a:ext cx="6590955" cy="11023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10"/>
              </a:lnSpc>
            </a:pPr>
            <a:r>
              <a:rPr lang="en-US" sz="1700" spc="85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Podemos decir que los paradigmas en la IA ofrecen enfoques complementarios para resolver problemas complejos. Cada uno tiene sus fortalezas y limitaciones y su elección depende del problema a resolver. 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3" name="Freeform 3"/>
          <p:cNvSpPr/>
          <p:nvPr/>
        </p:nvSpPr>
        <p:spPr>
          <a:xfrm rot="933090">
            <a:off x="-5424434" y="-3100957"/>
            <a:ext cx="8326113" cy="7250657"/>
          </a:xfrm>
          <a:custGeom>
            <a:avLst/>
            <a:gdLst/>
            <a:ahLst/>
            <a:cxnLst/>
            <a:rect l="l" t="t" r="r" b="b"/>
            <a:pathLst>
              <a:path w="8326113" h="7250657">
                <a:moveTo>
                  <a:pt x="0" y="0"/>
                </a:moveTo>
                <a:lnTo>
                  <a:pt x="8326113" y="0"/>
                </a:lnTo>
                <a:lnTo>
                  <a:pt x="8326113" y="7250656"/>
                </a:lnTo>
                <a:lnTo>
                  <a:pt x="0" y="72506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4" name="Freeform 4"/>
          <p:cNvSpPr/>
          <p:nvPr/>
        </p:nvSpPr>
        <p:spPr>
          <a:xfrm rot="933090">
            <a:off x="15602356" y="4983910"/>
            <a:ext cx="8326113" cy="7250657"/>
          </a:xfrm>
          <a:custGeom>
            <a:avLst/>
            <a:gdLst/>
            <a:ahLst/>
            <a:cxnLst/>
            <a:rect l="l" t="t" r="r" b="b"/>
            <a:pathLst>
              <a:path w="8326113" h="7250657">
                <a:moveTo>
                  <a:pt x="0" y="0"/>
                </a:moveTo>
                <a:lnTo>
                  <a:pt x="8326113" y="0"/>
                </a:lnTo>
                <a:lnTo>
                  <a:pt x="8326113" y="7250656"/>
                </a:lnTo>
                <a:lnTo>
                  <a:pt x="0" y="72506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5" name="TextBox 5"/>
          <p:cNvSpPr txBox="1"/>
          <p:nvPr/>
        </p:nvSpPr>
        <p:spPr>
          <a:xfrm>
            <a:off x="3937269" y="3690315"/>
            <a:ext cx="10413462" cy="32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705"/>
              </a:lnSpc>
            </a:pPr>
            <a:r>
              <a:rPr lang="en-US" sz="10500">
                <a:solidFill>
                  <a:srgbClr val="FFFFFF"/>
                </a:solidFill>
                <a:latin typeface="Peace Sans"/>
                <a:ea typeface="Peace Sans"/>
                <a:cs typeface="Peace Sans"/>
                <a:sym typeface="Peace Sans"/>
              </a:rPr>
              <a:t>¡GRACIAS POR LA ATENCIÓN!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3" name="Freeform 3"/>
          <p:cNvSpPr/>
          <p:nvPr/>
        </p:nvSpPr>
        <p:spPr>
          <a:xfrm>
            <a:off x="3348599" y="5355572"/>
            <a:ext cx="11615796" cy="11449621"/>
          </a:xfrm>
          <a:custGeom>
            <a:avLst/>
            <a:gdLst/>
            <a:ahLst/>
            <a:cxnLst/>
            <a:rect l="l" t="t" r="r" b="b"/>
            <a:pathLst>
              <a:path w="11615796" h="11449621">
                <a:moveTo>
                  <a:pt x="0" y="0"/>
                </a:moveTo>
                <a:lnTo>
                  <a:pt x="11615796" y="0"/>
                </a:lnTo>
                <a:lnTo>
                  <a:pt x="11615796" y="11449621"/>
                </a:lnTo>
                <a:lnTo>
                  <a:pt x="0" y="1144962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15" b="-1566"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4" name="TextBox 4"/>
          <p:cNvSpPr txBox="1"/>
          <p:nvPr/>
        </p:nvSpPr>
        <p:spPr>
          <a:xfrm>
            <a:off x="2009557" y="1430085"/>
            <a:ext cx="14268886" cy="1067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69"/>
              </a:lnSpc>
            </a:pPr>
            <a:r>
              <a:rPr lang="en-US" sz="6999">
                <a:solidFill>
                  <a:srgbClr val="FFFFFF"/>
                </a:solidFill>
                <a:latin typeface="Peace Sans"/>
                <a:ea typeface="Peace Sans"/>
                <a:cs typeface="Peace Sans"/>
                <a:sym typeface="Peace Sans"/>
              </a:rPr>
              <a:t>INTRODUCCIÓN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822755" y="2768096"/>
            <a:ext cx="15070400" cy="18869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98"/>
              </a:lnSpc>
            </a:pPr>
            <a:r>
              <a:rPr lang="en-US" sz="2921">
                <a:solidFill>
                  <a:srgbClr val="67D3CD"/>
                </a:solidFill>
                <a:latin typeface="Montserrat"/>
                <a:ea typeface="Montserrat"/>
                <a:cs typeface="Montserrat"/>
                <a:sym typeface="Montserrat"/>
              </a:rPr>
              <a:t>"A lo largo del desarrollo de la IA, han surgido distintos paradigmas que definen cómo los sistemas pueden aprender, razonar y resolver problemas. Cada enfoque aporta herramientas y metodologías únicas, y en la actualidad, su combinación impulsa avances en diversas aplicaciones inteligentes."</a:t>
            </a:r>
          </a:p>
        </p:txBody>
      </p:sp>
      <p:sp>
        <p:nvSpPr>
          <p:cNvPr id="6" name="Freeform 6"/>
          <p:cNvSpPr/>
          <p:nvPr/>
        </p:nvSpPr>
        <p:spPr>
          <a:xfrm>
            <a:off x="12772711" y="-4386232"/>
            <a:ext cx="11651684" cy="11651684"/>
          </a:xfrm>
          <a:custGeom>
            <a:avLst/>
            <a:gdLst/>
            <a:ahLst/>
            <a:cxnLst/>
            <a:rect l="l" t="t" r="r" b="b"/>
            <a:pathLst>
              <a:path w="11651684" h="11651684">
                <a:moveTo>
                  <a:pt x="0" y="0"/>
                </a:moveTo>
                <a:lnTo>
                  <a:pt x="11651684" y="0"/>
                </a:lnTo>
                <a:lnTo>
                  <a:pt x="11651684" y="11651684"/>
                </a:lnTo>
                <a:lnTo>
                  <a:pt x="0" y="1165168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7" name="Freeform 7"/>
          <p:cNvSpPr/>
          <p:nvPr/>
        </p:nvSpPr>
        <p:spPr>
          <a:xfrm>
            <a:off x="-6540991" y="4046334"/>
            <a:ext cx="11651684" cy="11651684"/>
          </a:xfrm>
          <a:custGeom>
            <a:avLst/>
            <a:gdLst/>
            <a:ahLst/>
            <a:cxnLst/>
            <a:rect l="l" t="t" r="r" b="b"/>
            <a:pathLst>
              <a:path w="11651684" h="11651684">
                <a:moveTo>
                  <a:pt x="0" y="0"/>
                </a:moveTo>
                <a:lnTo>
                  <a:pt x="11651684" y="0"/>
                </a:lnTo>
                <a:lnTo>
                  <a:pt x="11651684" y="11651684"/>
                </a:lnTo>
                <a:lnTo>
                  <a:pt x="0" y="1165168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0A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4863287"/>
            <a:ext cx="7126222" cy="3617246"/>
            <a:chOff x="0" y="0"/>
            <a:chExt cx="1876865" cy="95269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876865" cy="952690"/>
            </a:xfrm>
            <a:custGeom>
              <a:avLst/>
              <a:gdLst/>
              <a:ahLst/>
              <a:cxnLst/>
              <a:rect l="l" t="t" r="r" b="b"/>
              <a:pathLst>
                <a:path w="1876865" h="952690">
                  <a:moveTo>
                    <a:pt x="55406" y="0"/>
                  </a:moveTo>
                  <a:lnTo>
                    <a:pt x="1821459" y="0"/>
                  </a:lnTo>
                  <a:cubicBezTo>
                    <a:pt x="1852059" y="0"/>
                    <a:pt x="1876865" y="24806"/>
                    <a:pt x="1876865" y="55406"/>
                  </a:cubicBezTo>
                  <a:lnTo>
                    <a:pt x="1876865" y="897284"/>
                  </a:lnTo>
                  <a:cubicBezTo>
                    <a:pt x="1876865" y="927884"/>
                    <a:pt x="1852059" y="952690"/>
                    <a:pt x="1821459" y="952690"/>
                  </a:cubicBezTo>
                  <a:lnTo>
                    <a:pt x="55406" y="952690"/>
                  </a:lnTo>
                  <a:cubicBezTo>
                    <a:pt x="24806" y="952690"/>
                    <a:pt x="0" y="927884"/>
                    <a:pt x="0" y="897284"/>
                  </a:cubicBezTo>
                  <a:lnTo>
                    <a:pt x="0" y="55406"/>
                  </a:lnTo>
                  <a:cubicBezTo>
                    <a:pt x="0" y="24806"/>
                    <a:pt x="24806" y="0"/>
                    <a:pt x="55406" y="0"/>
                  </a:cubicBezTo>
                  <a:close/>
                </a:path>
              </a:pathLst>
            </a:custGeom>
            <a:solidFill>
              <a:srgbClr val="311F4D"/>
            </a:solidFill>
          </p:spPr>
          <p:txBody>
            <a:bodyPr/>
            <a:lstStyle/>
            <a:p>
              <a:endParaRPr lang="es-MX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1876865" cy="9717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22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7354115" y="3370528"/>
            <a:ext cx="4277621" cy="7370706"/>
          </a:xfrm>
          <a:custGeom>
            <a:avLst/>
            <a:gdLst/>
            <a:ahLst/>
            <a:cxnLst/>
            <a:rect l="l" t="t" r="r" b="b"/>
            <a:pathLst>
              <a:path w="4277621" h="7370706">
                <a:moveTo>
                  <a:pt x="0" y="0"/>
                </a:moveTo>
                <a:lnTo>
                  <a:pt x="4277621" y="0"/>
                </a:lnTo>
                <a:lnTo>
                  <a:pt x="4277621" y="7370706"/>
                </a:lnTo>
                <a:lnTo>
                  <a:pt x="0" y="73707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6321" r="-16321"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6" name="TextBox 6"/>
          <p:cNvSpPr txBox="1"/>
          <p:nvPr/>
        </p:nvSpPr>
        <p:spPr>
          <a:xfrm>
            <a:off x="1028700" y="1089979"/>
            <a:ext cx="16230600" cy="765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50"/>
              </a:lnSpc>
            </a:pPr>
            <a:r>
              <a:rPr lang="en-US" sz="5000">
                <a:solidFill>
                  <a:srgbClr val="FFFFFF"/>
                </a:solidFill>
                <a:latin typeface="Peace Sans"/>
                <a:ea typeface="Peace Sans"/>
                <a:cs typeface="Peace Sans"/>
                <a:sym typeface="Peace Sans"/>
              </a:rPr>
              <a:t>PARADIGMA SIMBOLICO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500225" y="1843353"/>
            <a:ext cx="9287549" cy="641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00"/>
              </a:lnSpc>
            </a:pPr>
            <a:r>
              <a:rPr lang="en-US" sz="2000" spc="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Se basa en reglas lógicas y representaciones explícitas del conocimiento para tomar decisiones de manera estructurada.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96712" y="6374598"/>
            <a:ext cx="5916591" cy="13785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10"/>
              </a:lnSpc>
            </a:pPr>
            <a:r>
              <a:rPr lang="en-US" sz="1700" b="1" spc="85">
                <a:solidFill>
                  <a:srgbClr val="5CD9C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ELIZA es uno de los primeros asistentes virtuales, diseñado para interactuar con los usuarios mediante respuestas predefinidas en función de patrones de texto.</a:t>
            </a:r>
          </a:p>
          <a:p>
            <a:pPr marL="0" lvl="0" indent="0" algn="l">
              <a:lnSpc>
                <a:spcPts val="2210"/>
              </a:lnSpc>
              <a:spcBef>
                <a:spcPct val="0"/>
              </a:spcBef>
            </a:pPr>
            <a:endParaRPr lang="en-US" sz="1700" b="1" spc="85">
              <a:solidFill>
                <a:srgbClr val="5CD9C1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grpSp>
        <p:nvGrpSpPr>
          <p:cNvPr id="9" name="Group 9"/>
          <p:cNvGrpSpPr/>
          <p:nvPr/>
        </p:nvGrpSpPr>
        <p:grpSpPr>
          <a:xfrm>
            <a:off x="11063476" y="4540224"/>
            <a:ext cx="1136520" cy="1136520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7C6AE"/>
            </a:solidFill>
          </p:spPr>
          <p:txBody>
            <a:bodyPr/>
            <a:lstStyle/>
            <a:p>
              <a:endParaRPr lang="es-MX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22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1063476" y="7073415"/>
            <a:ext cx="1136520" cy="1136520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7255B"/>
            </a:solidFill>
          </p:spPr>
          <p:txBody>
            <a:bodyPr/>
            <a:lstStyle/>
            <a:p>
              <a:endParaRPr lang="es-MX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22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2335865" y="4977926"/>
            <a:ext cx="4923435" cy="13785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67032" lvl="1" indent="-183516" algn="l">
              <a:lnSpc>
                <a:spcPts val="2210"/>
              </a:lnSpc>
              <a:buFont typeface="Arial"/>
              <a:buChar char="•"/>
            </a:pPr>
            <a:r>
              <a:rPr lang="en-US" sz="1700" spc="85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Usa reglas estructuradas para responder a entradas específicas.</a:t>
            </a:r>
          </a:p>
          <a:p>
            <a:pPr marL="367032" lvl="1" indent="-183516" algn="l">
              <a:lnSpc>
                <a:spcPts val="2210"/>
              </a:lnSpc>
              <a:buFont typeface="Arial"/>
              <a:buChar char="•"/>
            </a:pPr>
            <a:r>
              <a:rPr lang="en-US" sz="1700" spc="85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No aprende, solo sigue patrones definidos.</a:t>
            </a:r>
          </a:p>
          <a:p>
            <a:pPr algn="l">
              <a:lnSpc>
                <a:spcPts val="2210"/>
              </a:lnSpc>
            </a:pPr>
            <a:endParaRPr lang="en-US" sz="1700" spc="85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2335865" y="4635857"/>
            <a:ext cx="4923435" cy="291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40"/>
              </a:lnSpc>
            </a:pPr>
            <a:r>
              <a:rPr lang="en-US" sz="1800" b="1" spc="8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¿COMO FUNCIONA?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1063476" y="4673560"/>
            <a:ext cx="1136520" cy="8126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00"/>
              </a:lnSpc>
            </a:pPr>
            <a:r>
              <a:rPr lang="en-US" sz="5000" b="1" spc="250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01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1063476" y="7206751"/>
            <a:ext cx="1136520" cy="8126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00"/>
              </a:lnSpc>
            </a:pPr>
            <a:r>
              <a:rPr lang="en-US" sz="5000" b="1" spc="250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02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2335865" y="7175384"/>
            <a:ext cx="4923435" cy="291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40"/>
              </a:lnSpc>
            </a:pPr>
            <a:r>
              <a:rPr lang="en-US" sz="1800" b="1" spc="8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EJEMPLO DE REGLAS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2335865" y="7581149"/>
            <a:ext cx="5118973" cy="1654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67032" lvl="1" indent="-183516" algn="l">
              <a:lnSpc>
                <a:spcPts val="2210"/>
              </a:lnSpc>
              <a:buFont typeface="Arial"/>
              <a:buChar char="•"/>
            </a:pPr>
            <a:r>
              <a:rPr lang="en-US" sz="1700" spc="85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Si el usuario dice "me siento triste" → responde "¿Quieres hablar de ello?".</a:t>
            </a:r>
          </a:p>
          <a:p>
            <a:pPr algn="l">
              <a:lnSpc>
                <a:spcPts val="2210"/>
              </a:lnSpc>
            </a:pPr>
            <a:endParaRPr lang="en-US" sz="1700" spc="85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367032" lvl="1" indent="-183516" algn="l">
              <a:lnSpc>
                <a:spcPts val="2210"/>
              </a:lnSpc>
              <a:buFont typeface="Arial"/>
              <a:buChar char="•"/>
            </a:pPr>
            <a:r>
              <a:rPr lang="en-US" sz="1700" spc="85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Si el usuario dice "hola" → responde "¡Hola! ¿Cómo puedo ayudarte?"</a:t>
            </a:r>
          </a:p>
          <a:p>
            <a:pPr algn="l">
              <a:lnSpc>
                <a:spcPts val="2210"/>
              </a:lnSpc>
            </a:pPr>
            <a:endParaRPr lang="en-US" sz="1700" spc="85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693290" y="5429318"/>
            <a:ext cx="4923435" cy="678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30"/>
              </a:lnSpc>
            </a:pPr>
            <a:r>
              <a:rPr lang="en-US" sz="2100" b="1" spc="105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Ejemplo Chatbot basado en reglas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0A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920046" y="-3744987"/>
            <a:ext cx="11651684" cy="11651684"/>
          </a:xfrm>
          <a:custGeom>
            <a:avLst/>
            <a:gdLst/>
            <a:ahLst/>
            <a:cxnLst/>
            <a:rect l="l" t="t" r="r" b="b"/>
            <a:pathLst>
              <a:path w="11651684" h="11651684">
                <a:moveTo>
                  <a:pt x="0" y="0"/>
                </a:moveTo>
                <a:lnTo>
                  <a:pt x="11651684" y="0"/>
                </a:lnTo>
                <a:lnTo>
                  <a:pt x="11651684" y="11651684"/>
                </a:lnTo>
                <a:lnTo>
                  <a:pt x="0" y="116516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3" name="Freeform 3"/>
          <p:cNvSpPr/>
          <p:nvPr/>
        </p:nvSpPr>
        <p:spPr>
          <a:xfrm>
            <a:off x="9926684" y="-874608"/>
            <a:ext cx="11651684" cy="11651684"/>
          </a:xfrm>
          <a:custGeom>
            <a:avLst/>
            <a:gdLst/>
            <a:ahLst/>
            <a:cxnLst/>
            <a:rect l="l" t="t" r="r" b="b"/>
            <a:pathLst>
              <a:path w="11651684" h="11651684">
                <a:moveTo>
                  <a:pt x="0" y="0"/>
                </a:moveTo>
                <a:lnTo>
                  <a:pt x="11651684" y="0"/>
                </a:lnTo>
                <a:lnTo>
                  <a:pt x="11651684" y="11651684"/>
                </a:lnTo>
                <a:lnTo>
                  <a:pt x="0" y="116516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4" name="Freeform 4"/>
          <p:cNvSpPr/>
          <p:nvPr/>
        </p:nvSpPr>
        <p:spPr>
          <a:xfrm>
            <a:off x="-128001" y="2997824"/>
            <a:ext cx="11651684" cy="11651684"/>
          </a:xfrm>
          <a:custGeom>
            <a:avLst/>
            <a:gdLst/>
            <a:ahLst/>
            <a:cxnLst/>
            <a:rect l="l" t="t" r="r" b="b"/>
            <a:pathLst>
              <a:path w="11651684" h="11651684">
                <a:moveTo>
                  <a:pt x="0" y="0"/>
                </a:moveTo>
                <a:lnTo>
                  <a:pt x="11651684" y="0"/>
                </a:lnTo>
                <a:lnTo>
                  <a:pt x="11651684" y="11651684"/>
                </a:lnTo>
                <a:lnTo>
                  <a:pt x="0" y="116516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grpSp>
        <p:nvGrpSpPr>
          <p:cNvPr id="5" name="Group 5"/>
          <p:cNvGrpSpPr/>
          <p:nvPr/>
        </p:nvGrpSpPr>
        <p:grpSpPr>
          <a:xfrm>
            <a:off x="1028700" y="3766726"/>
            <a:ext cx="7390943" cy="764817"/>
            <a:chOff x="0" y="0"/>
            <a:chExt cx="1946586" cy="20143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946586" cy="201433"/>
            </a:xfrm>
            <a:custGeom>
              <a:avLst/>
              <a:gdLst/>
              <a:ahLst/>
              <a:cxnLst/>
              <a:rect l="l" t="t" r="r" b="b"/>
              <a:pathLst>
                <a:path w="1946586" h="201433">
                  <a:moveTo>
                    <a:pt x="52374" y="0"/>
                  </a:moveTo>
                  <a:lnTo>
                    <a:pt x="1894212" y="0"/>
                  </a:lnTo>
                  <a:cubicBezTo>
                    <a:pt x="1908102" y="0"/>
                    <a:pt x="1921424" y="5518"/>
                    <a:pt x="1931246" y="15340"/>
                  </a:cubicBezTo>
                  <a:cubicBezTo>
                    <a:pt x="1941068" y="25162"/>
                    <a:pt x="1946586" y="38484"/>
                    <a:pt x="1946586" y="52374"/>
                  </a:cubicBezTo>
                  <a:lnTo>
                    <a:pt x="1946586" y="149059"/>
                  </a:lnTo>
                  <a:cubicBezTo>
                    <a:pt x="1946586" y="177985"/>
                    <a:pt x="1923137" y="201433"/>
                    <a:pt x="1894212" y="201433"/>
                  </a:cubicBezTo>
                  <a:lnTo>
                    <a:pt x="52374" y="201433"/>
                  </a:lnTo>
                  <a:cubicBezTo>
                    <a:pt x="23449" y="201433"/>
                    <a:pt x="0" y="177985"/>
                    <a:pt x="0" y="149059"/>
                  </a:cubicBezTo>
                  <a:lnTo>
                    <a:pt x="0" y="52374"/>
                  </a:lnTo>
                  <a:cubicBezTo>
                    <a:pt x="0" y="38484"/>
                    <a:pt x="5518" y="25162"/>
                    <a:pt x="15340" y="15340"/>
                  </a:cubicBezTo>
                  <a:cubicBezTo>
                    <a:pt x="25162" y="5518"/>
                    <a:pt x="38484" y="0"/>
                    <a:pt x="52374" y="0"/>
                  </a:cubicBezTo>
                  <a:close/>
                </a:path>
              </a:pathLst>
            </a:custGeom>
            <a:solidFill>
              <a:srgbClr val="00BF63"/>
            </a:solidFill>
            <a:ln w="19050" cap="rnd">
              <a:solidFill>
                <a:srgbClr val="5CD9C1"/>
              </a:solidFill>
              <a:prstDash val="solid"/>
              <a:round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1946586" cy="220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022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181100" y="2610474"/>
            <a:ext cx="7390943" cy="765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50"/>
              </a:lnSpc>
            </a:pPr>
            <a:r>
              <a:rPr lang="en-US" sz="5000">
                <a:solidFill>
                  <a:srgbClr val="FFFFFF"/>
                </a:solidFill>
                <a:latin typeface="Peace Sans"/>
                <a:ea typeface="Peace Sans"/>
                <a:cs typeface="Peace Sans"/>
                <a:sym typeface="Peace Sans"/>
              </a:rPr>
              <a:t>BENEFICIOS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450478" y="3950697"/>
            <a:ext cx="4547388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Transparente y fácil de interpretar.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511020" y="2610474"/>
            <a:ext cx="7390943" cy="765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50"/>
              </a:lnSpc>
            </a:pPr>
            <a:r>
              <a:rPr lang="en-US" sz="5000">
                <a:solidFill>
                  <a:srgbClr val="FFFFFF"/>
                </a:solidFill>
                <a:latin typeface="Peace Sans"/>
                <a:ea typeface="Peace Sans"/>
                <a:cs typeface="Peace Sans"/>
                <a:sym typeface="Peace Sans"/>
              </a:rPr>
              <a:t>LIMITACIONES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1028700" y="6810828"/>
            <a:ext cx="7390943" cy="764817"/>
            <a:chOff x="0" y="0"/>
            <a:chExt cx="1946586" cy="20143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946586" cy="201433"/>
            </a:xfrm>
            <a:custGeom>
              <a:avLst/>
              <a:gdLst/>
              <a:ahLst/>
              <a:cxnLst/>
              <a:rect l="l" t="t" r="r" b="b"/>
              <a:pathLst>
                <a:path w="1946586" h="201433">
                  <a:moveTo>
                    <a:pt x="52374" y="0"/>
                  </a:moveTo>
                  <a:lnTo>
                    <a:pt x="1894212" y="0"/>
                  </a:lnTo>
                  <a:cubicBezTo>
                    <a:pt x="1908102" y="0"/>
                    <a:pt x="1921424" y="5518"/>
                    <a:pt x="1931246" y="15340"/>
                  </a:cubicBezTo>
                  <a:cubicBezTo>
                    <a:pt x="1941068" y="25162"/>
                    <a:pt x="1946586" y="38484"/>
                    <a:pt x="1946586" y="52374"/>
                  </a:cubicBezTo>
                  <a:lnTo>
                    <a:pt x="1946586" y="149059"/>
                  </a:lnTo>
                  <a:cubicBezTo>
                    <a:pt x="1946586" y="177985"/>
                    <a:pt x="1923137" y="201433"/>
                    <a:pt x="1894212" y="201433"/>
                  </a:cubicBezTo>
                  <a:lnTo>
                    <a:pt x="52374" y="201433"/>
                  </a:lnTo>
                  <a:cubicBezTo>
                    <a:pt x="23449" y="201433"/>
                    <a:pt x="0" y="177985"/>
                    <a:pt x="0" y="149059"/>
                  </a:cubicBezTo>
                  <a:lnTo>
                    <a:pt x="0" y="52374"/>
                  </a:lnTo>
                  <a:cubicBezTo>
                    <a:pt x="0" y="38484"/>
                    <a:pt x="5518" y="25162"/>
                    <a:pt x="15340" y="15340"/>
                  </a:cubicBezTo>
                  <a:cubicBezTo>
                    <a:pt x="25162" y="5518"/>
                    <a:pt x="38484" y="0"/>
                    <a:pt x="52374" y="0"/>
                  </a:cubicBezTo>
                  <a:close/>
                </a:path>
              </a:pathLst>
            </a:custGeom>
            <a:solidFill>
              <a:srgbClr val="00BF63"/>
            </a:solidFill>
            <a:ln w="19050" cap="rnd">
              <a:solidFill>
                <a:srgbClr val="5CD9C1"/>
              </a:solidFill>
              <a:prstDash val="solid"/>
              <a:round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19050"/>
              <a:ext cx="1946586" cy="220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022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905796" y="6994799"/>
            <a:ext cx="5636750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Útil para tareas con respuestas predecibles.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1028700" y="5305028"/>
            <a:ext cx="7390943" cy="764817"/>
            <a:chOff x="0" y="0"/>
            <a:chExt cx="1946586" cy="201433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946586" cy="201433"/>
            </a:xfrm>
            <a:custGeom>
              <a:avLst/>
              <a:gdLst/>
              <a:ahLst/>
              <a:cxnLst/>
              <a:rect l="l" t="t" r="r" b="b"/>
              <a:pathLst>
                <a:path w="1946586" h="201433">
                  <a:moveTo>
                    <a:pt x="52374" y="0"/>
                  </a:moveTo>
                  <a:lnTo>
                    <a:pt x="1894212" y="0"/>
                  </a:lnTo>
                  <a:cubicBezTo>
                    <a:pt x="1908102" y="0"/>
                    <a:pt x="1921424" y="5518"/>
                    <a:pt x="1931246" y="15340"/>
                  </a:cubicBezTo>
                  <a:cubicBezTo>
                    <a:pt x="1941068" y="25162"/>
                    <a:pt x="1946586" y="38484"/>
                    <a:pt x="1946586" y="52374"/>
                  </a:cubicBezTo>
                  <a:lnTo>
                    <a:pt x="1946586" y="149059"/>
                  </a:lnTo>
                  <a:cubicBezTo>
                    <a:pt x="1946586" y="177985"/>
                    <a:pt x="1923137" y="201433"/>
                    <a:pt x="1894212" y="201433"/>
                  </a:cubicBezTo>
                  <a:lnTo>
                    <a:pt x="52374" y="201433"/>
                  </a:lnTo>
                  <a:cubicBezTo>
                    <a:pt x="23449" y="201433"/>
                    <a:pt x="0" y="177985"/>
                    <a:pt x="0" y="149059"/>
                  </a:cubicBezTo>
                  <a:lnTo>
                    <a:pt x="0" y="52374"/>
                  </a:lnTo>
                  <a:cubicBezTo>
                    <a:pt x="0" y="38484"/>
                    <a:pt x="5518" y="25162"/>
                    <a:pt x="15340" y="15340"/>
                  </a:cubicBezTo>
                  <a:cubicBezTo>
                    <a:pt x="25162" y="5518"/>
                    <a:pt x="38484" y="0"/>
                    <a:pt x="52374" y="0"/>
                  </a:cubicBezTo>
                  <a:close/>
                </a:path>
              </a:pathLst>
            </a:custGeom>
            <a:solidFill>
              <a:srgbClr val="00BF63"/>
            </a:solidFill>
            <a:ln w="19050" cap="rnd">
              <a:solidFill>
                <a:srgbClr val="5CD9C1"/>
              </a:solidFill>
              <a:prstDash val="solid"/>
              <a:round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19050"/>
              <a:ext cx="1946586" cy="220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022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2450478" y="5472748"/>
            <a:ext cx="4547388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Implementación sencilla.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9511020" y="3766726"/>
            <a:ext cx="7390943" cy="764817"/>
            <a:chOff x="0" y="0"/>
            <a:chExt cx="1946586" cy="201433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946586" cy="201433"/>
            </a:xfrm>
            <a:custGeom>
              <a:avLst/>
              <a:gdLst/>
              <a:ahLst/>
              <a:cxnLst/>
              <a:rect l="l" t="t" r="r" b="b"/>
              <a:pathLst>
                <a:path w="1946586" h="201433">
                  <a:moveTo>
                    <a:pt x="52374" y="0"/>
                  </a:moveTo>
                  <a:lnTo>
                    <a:pt x="1894212" y="0"/>
                  </a:lnTo>
                  <a:cubicBezTo>
                    <a:pt x="1908102" y="0"/>
                    <a:pt x="1921424" y="5518"/>
                    <a:pt x="1931246" y="15340"/>
                  </a:cubicBezTo>
                  <a:cubicBezTo>
                    <a:pt x="1941068" y="25162"/>
                    <a:pt x="1946586" y="38484"/>
                    <a:pt x="1946586" y="52374"/>
                  </a:cubicBezTo>
                  <a:lnTo>
                    <a:pt x="1946586" y="149059"/>
                  </a:lnTo>
                  <a:cubicBezTo>
                    <a:pt x="1946586" y="177985"/>
                    <a:pt x="1923137" y="201433"/>
                    <a:pt x="1894212" y="201433"/>
                  </a:cubicBezTo>
                  <a:lnTo>
                    <a:pt x="52374" y="201433"/>
                  </a:lnTo>
                  <a:cubicBezTo>
                    <a:pt x="23449" y="201433"/>
                    <a:pt x="0" y="177985"/>
                    <a:pt x="0" y="149059"/>
                  </a:cubicBezTo>
                  <a:lnTo>
                    <a:pt x="0" y="52374"/>
                  </a:lnTo>
                  <a:cubicBezTo>
                    <a:pt x="0" y="38484"/>
                    <a:pt x="5518" y="25162"/>
                    <a:pt x="15340" y="15340"/>
                  </a:cubicBezTo>
                  <a:cubicBezTo>
                    <a:pt x="25162" y="5518"/>
                    <a:pt x="38484" y="0"/>
                    <a:pt x="52374" y="0"/>
                  </a:cubicBezTo>
                  <a:close/>
                </a:path>
              </a:pathLst>
            </a:custGeom>
            <a:solidFill>
              <a:srgbClr val="FF3131"/>
            </a:solidFill>
            <a:ln w="19050" cap="rnd">
              <a:solidFill>
                <a:srgbClr val="5CD9C1"/>
              </a:solidFill>
              <a:prstDash val="solid"/>
              <a:round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19050"/>
              <a:ext cx="1946586" cy="220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022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10795921" y="3965178"/>
            <a:ext cx="4821141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No es flexible ante preguntas nuevas.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9511020" y="6810828"/>
            <a:ext cx="7390943" cy="764817"/>
            <a:chOff x="0" y="0"/>
            <a:chExt cx="1946586" cy="201433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946586" cy="201433"/>
            </a:xfrm>
            <a:custGeom>
              <a:avLst/>
              <a:gdLst/>
              <a:ahLst/>
              <a:cxnLst/>
              <a:rect l="l" t="t" r="r" b="b"/>
              <a:pathLst>
                <a:path w="1946586" h="201433">
                  <a:moveTo>
                    <a:pt x="52374" y="0"/>
                  </a:moveTo>
                  <a:lnTo>
                    <a:pt x="1894212" y="0"/>
                  </a:lnTo>
                  <a:cubicBezTo>
                    <a:pt x="1908102" y="0"/>
                    <a:pt x="1921424" y="5518"/>
                    <a:pt x="1931246" y="15340"/>
                  </a:cubicBezTo>
                  <a:cubicBezTo>
                    <a:pt x="1941068" y="25162"/>
                    <a:pt x="1946586" y="38484"/>
                    <a:pt x="1946586" y="52374"/>
                  </a:cubicBezTo>
                  <a:lnTo>
                    <a:pt x="1946586" y="149059"/>
                  </a:lnTo>
                  <a:cubicBezTo>
                    <a:pt x="1946586" y="177985"/>
                    <a:pt x="1923137" y="201433"/>
                    <a:pt x="1894212" y="201433"/>
                  </a:cubicBezTo>
                  <a:lnTo>
                    <a:pt x="52374" y="201433"/>
                  </a:lnTo>
                  <a:cubicBezTo>
                    <a:pt x="23449" y="201433"/>
                    <a:pt x="0" y="177985"/>
                    <a:pt x="0" y="149059"/>
                  </a:cubicBezTo>
                  <a:lnTo>
                    <a:pt x="0" y="52374"/>
                  </a:lnTo>
                  <a:cubicBezTo>
                    <a:pt x="0" y="38484"/>
                    <a:pt x="5518" y="25162"/>
                    <a:pt x="15340" y="15340"/>
                  </a:cubicBezTo>
                  <a:cubicBezTo>
                    <a:pt x="25162" y="5518"/>
                    <a:pt x="38484" y="0"/>
                    <a:pt x="52374" y="0"/>
                  </a:cubicBezTo>
                  <a:close/>
                </a:path>
              </a:pathLst>
            </a:custGeom>
            <a:solidFill>
              <a:srgbClr val="FF3131"/>
            </a:solidFill>
            <a:ln w="19050" cap="rnd">
              <a:solidFill>
                <a:srgbClr val="5CD9C1"/>
              </a:solidFill>
              <a:prstDash val="solid"/>
              <a:round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-19050"/>
              <a:ext cx="1946586" cy="220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022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10700977" y="6994799"/>
            <a:ext cx="5011029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No manejo lenguaje natural avanzado.</a:t>
            </a:r>
          </a:p>
        </p:txBody>
      </p:sp>
      <p:grpSp>
        <p:nvGrpSpPr>
          <p:cNvPr id="27" name="Group 27"/>
          <p:cNvGrpSpPr/>
          <p:nvPr/>
        </p:nvGrpSpPr>
        <p:grpSpPr>
          <a:xfrm>
            <a:off x="9511020" y="5305028"/>
            <a:ext cx="7390943" cy="764817"/>
            <a:chOff x="0" y="0"/>
            <a:chExt cx="1946586" cy="201433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1946586" cy="201433"/>
            </a:xfrm>
            <a:custGeom>
              <a:avLst/>
              <a:gdLst/>
              <a:ahLst/>
              <a:cxnLst/>
              <a:rect l="l" t="t" r="r" b="b"/>
              <a:pathLst>
                <a:path w="1946586" h="201433">
                  <a:moveTo>
                    <a:pt x="52374" y="0"/>
                  </a:moveTo>
                  <a:lnTo>
                    <a:pt x="1894212" y="0"/>
                  </a:lnTo>
                  <a:cubicBezTo>
                    <a:pt x="1908102" y="0"/>
                    <a:pt x="1921424" y="5518"/>
                    <a:pt x="1931246" y="15340"/>
                  </a:cubicBezTo>
                  <a:cubicBezTo>
                    <a:pt x="1941068" y="25162"/>
                    <a:pt x="1946586" y="38484"/>
                    <a:pt x="1946586" y="52374"/>
                  </a:cubicBezTo>
                  <a:lnTo>
                    <a:pt x="1946586" y="149059"/>
                  </a:lnTo>
                  <a:cubicBezTo>
                    <a:pt x="1946586" y="177985"/>
                    <a:pt x="1923137" y="201433"/>
                    <a:pt x="1894212" y="201433"/>
                  </a:cubicBezTo>
                  <a:lnTo>
                    <a:pt x="52374" y="201433"/>
                  </a:lnTo>
                  <a:cubicBezTo>
                    <a:pt x="23449" y="201433"/>
                    <a:pt x="0" y="177985"/>
                    <a:pt x="0" y="149059"/>
                  </a:cubicBezTo>
                  <a:lnTo>
                    <a:pt x="0" y="52374"/>
                  </a:lnTo>
                  <a:cubicBezTo>
                    <a:pt x="0" y="38484"/>
                    <a:pt x="5518" y="25162"/>
                    <a:pt x="15340" y="15340"/>
                  </a:cubicBezTo>
                  <a:cubicBezTo>
                    <a:pt x="25162" y="5518"/>
                    <a:pt x="38484" y="0"/>
                    <a:pt x="52374" y="0"/>
                  </a:cubicBezTo>
                  <a:close/>
                </a:path>
              </a:pathLst>
            </a:custGeom>
            <a:solidFill>
              <a:srgbClr val="FF3131"/>
            </a:solidFill>
            <a:ln w="19050" cap="rnd">
              <a:solidFill>
                <a:srgbClr val="5CD9C1"/>
              </a:solidFill>
              <a:prstDash val="solid"/>
              <a:round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-19050"/>
              <a:ext cx="1946586" cy="220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022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10660457" y="5488999"/>
            <a:ext cx="5092069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No evoluciona ni mejora con el tiempo.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0A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393662" y="3006448"/>
            <a:ext cx="13500676" cy="6251852"/>
          </a:xfrm>
          <a:custGeom>
            <a:avLst/>
            <a:gdLst/>
            <a:ahLst/>
            <a:cxnLst/>
            <a:rect l="l" t="t" r="r" b="b"/>
            <a:pathLst>
              <a:path w="13500676" h="6251852">
                <a:moveTo>
                  <a:pt x="0" y="0"/>
                </a:moveTo>
                <a:lnTo>
                  <a:pt x="13500676" y="0"/>
                </a:lnTo>
                <a:lnTo>
                  <a:pt x="13500676" y="6251852"/>
                </a:lnTo>
                <a:lnTo>
                  <a:pt x="0" y="62518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w="95250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s-MX"/>
          </a:p>
        </p:txBody>
      </p:sp>
      <p:sp>
        <p:nvSpPr>
          <p:cNvPr id="3" name="Freeform 3"/>
          <p:cNvSpPr/>
          <p:nvPr/>
        </p:nvSpPr>
        <p:spPr>
          <a:xfrm>
            <a:off x="12884574" y="2389089"/>
            <a:ext cx="4562238" cy="1323758"/>
          </a:xfrm>
          <a:custGeom>
            <a:avLst/>
            <a:gdLst/>
            <a:ahLst/>
            <a:cxnLst/>
            <a:rect l="l" t="t" r="r" b="b"/>
            <a:pathLst>
              <a:path w="4562238" h="1323758">
                <a:moveTo>
                  <a:pt x="0" y="0"/>
                </a:moveTo>
                <a:lnTo>
                  <a:pt x="4562238" y="0"/>
                </a:lnTo>
                <a:lnTo>
                  <a:pt x="4562238" y="1323758"/>
                </a:lnTo>
                <a:lnTo>
                  <a:pt x="0" y="13237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4" name="TextBox 4"/>
          <p:cNvSpPr txBox="1"/>
          <p:nvPr/>
        </p:nvSpPr>
        <p:spPr>
          <a:xfrm>
            <a:off x="1028700" y="737427"/>
            <a:ext cx="16230600" cy="14702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08"/>
              </a:lnSpc>
            </a:pPr>
            <a:r>
              <a:rPr lang="en-US" sz="4800">
                <a:solidFill>
                  <a:srgbClr val="FFFFFF"/>
                </a:solidFill>
                <a:latin typeface="Peace Sans"/>
                <a:ea typeface="Peace Sans"/>
                <a:cs typeface="Peace Sans"/>
                <a:sym typeface="Peace Sans"/>
              </a:rPr>
              <a:t>DEMOSTRACION DE UNA CONVERSACION </a:t>
            </a:r>
          </a:p>
          <a:p>
            <a:pPr algn="ctr">
              <a:lnSpc>
                <a:spcPts val="5808"/>
              </a:lnSpc>
            </a:pPr>
            <a:r>
              <a:rPr lang="en-US" sz="4800">
                <a:solidFill>
                  <a:srgbClr val="FFFFFF"/>
                </a:solidFill>
                <a:latin typeface="Peace Sans"/>
                <a:ea typeface="Peace Sans"/>
                <a:cs typeface="Peace Sans"/>
                <a:sym typeface="Peace Sans"/>
              </a:rPr>
              <a:t>CON EL CHATBOT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0A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978613" y="3059441"/>
            <a:ext cx="5650996" cy="4605805"/>
            <a:chOff x="0" y="0"/>
            <a:chExt cx="1488328" cy="121305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488328" cy="1213052"/>
            </a:xfrm>
            <a:custGeom>
              <a:avLst/>
              <a:gdLst/>
              <a:ahLst/>
              <a:cxnLst/>
              <a:rect l="l" t="t" r="r" b="b"/>
              <a:pathLst>
                <a:path w="1488328" h="1213052">
                  <a:moveTo>
                    <a:pt x="69871" y="0"/>
                  </a:moveTo>
                  <a:lnTo>
                    <a:pt x="1418458" y="0"/>
                  </a:lnTo>
                  <a:cubicBezTo>
                    <a:pt x="1457046" y="0"/>
                    <a:pt x="1488328" y="31282"/>
                    <a:pt x="1488328" y="69871"/>
                  </a:cubicBezTo>
                  <a:lnTo>
                    <a:pt x="1488328" y="1143181"/>
                  </a:lnTo>
                  <a:cubicBezTo>
                    <a:pt x="1488328" y="1181769"/>
                    <a:pt x="1457046" y="1213052"/>
                    <a:pt x="1418458" y="1213052"/>
                  </a:cubicBezTo>
                  <a:lnTo>
                    <a:pt x="69871" y="1213052"/>
                  </a:lnTo>
                  <a:cubicBezTo>
                    <a:pt x="31282" y="1213052"/>
                    <a:pt x="0" y="1181769"/>
                    <a:pt x="0" y="1143181"/>
                  </a:cubicBezTo>
                  <a:lnTo>
                    <a:pt x="0" y="69871"/>
                  </a:lnTo>
                  <a:cubicBezTo>
                    <a:pt x="0" y="31282"/>
                    <a:pt x="31282" y="0"/>
                    <a:pt x="69871" y="0"/>
                  </a:cubicBezTo>
                  <a:close/>
                </a:path>
              </a:pathLst>
            </a:custGeom>
            <a:solidFill>
              <a:srgbClr val="311F4D"/>
            </a:solidFill>
          </p:spPr>
          <p:txBody>
            <a:bodyPr/>
            <a:lstStyle/>
            <a:p>
              <a:endParaRPr lang="es-MX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1488328" cy="12321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22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0437589" y="3059441"/>
            <a:ext cx="5651496" cy="6585995"/>
          </a:xfrm>
          <a:custGeom>
            <a:avLst/>
            <a:gdLst/>
            <a:ahLst/>
            <a:cxnLst/>
            <a:rect l="l" t="t" r="r" b="b"/>
            <a:pathLst>
              <a:path w="5651496" h="6585995">
                <a:moveTo>
                  <a:pt x="0" y="0"/>
                </a:moveTo>
                <a:lnTo>
                  <a:pt x="5651496" y="0"/>
                </a:lnTo>
                <a:lnTo>
                  <a:pt x="5651496" y="6585995"/>
                </a:lnTo>
                <a:lnTo>
                  <a:pt x="0" y="65859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6" name="TextBox 6"/>
          <p:cNvSpPr txBox="1"/>
          <p:nvPr/>
        </p:nvSpPr>
        <p:spPr>
          <a:xfrm>
            <a:off x="1028700" y="1089979"/>
            <a:ext cx="16230600" cy="765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50"/>
              </a:lnSpc>
            </a:pPr>
            <a:r>
              <a:rPr lang="en-US" sz="5000">
                <a:solidFill>
                  <a:srgbClr val="FFFFFF"/>
                </a:solidFill>
                <a:latin typeface="Peace Sans"/>
                <a:ea typeface="Peace Sans"/>
                <a:cs typeface="Peace Sans"/>
                <a:sym typeface="Peace Sans"/>
              </a:rPr>
              <a:t>PARADIGMA BIOINSPIRADO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500225" y="1906791"/>
            <a:ext cx="9287549" cy="641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00"/>
              </a:lnSpc>
            </a:pP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es un método que transfiere principios, funciones y estrategias de los sistemas biológicos para resolver problemas complejos del mundo real.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212030" y="4238588"/>
            <a:ext cx="5184161" cy="2908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600"/>
              </a:lnSpc>
            </a:pPr>
            <a:r>
              <a:rPr lang="en-US" sz="2000" spc="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Cuando buscan alimento, las hormigas exploran inicialmente el área que rodea su nido de forma aleatoria. Si una hormiga encuentra una fuente de alimento, la evalúa y devuelve algo de comida al nido. Durante el viaje de regreso, la hormiga deposita un rastro de feromonas en el camino seguido.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908145" y="3330538"/>
            <a:ext cx="5791932" cy="641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00"/>
              </a:lnSpc>
            </a:pPr>
            <a:r>
              <a:rPr lang="en-US" sz="2000" b="1" spc="10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Ejemplo: Algoritmo de colonias de hormigas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4500225" y="7310663"/>
            <a:ext cx="5650996" cy="2595123"/>
            <a:chOff x="0" y="0"/>
            <a:chExt cx="1488328" cy="683489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488328" cy="683489"/>
            </a:xfrm>
            <a:custGeom>
              <a:avLst/>
              <a:gdLst/>
              <a:ahLst/>
              <a:cxnLst/>
              <a:rect l="l" t="t" r="r" b="b"/>
              <a:pathLst>
                <a:path w="1488328" h="683489">
                  <a:moveTo>
                    <a:pt x="69871" y="0"/>
                  </a:moveTo>
                  <a:lnTo>
                    <a:pt x="1418458" y="0"/>
                  </a:lnTo>
                  <a:cubicBezTo>
                    <a:pt x="1457046" y="0"/>
                    <a:pt x="1488328" y="31282"/>
                    <a:pt x="1488328" y="69871"/>
                  </a:cubicBezTo>
                  <a:lnTo>
                    <a:pt x="1488328" y="613619"/>
                  </a:lnTo>
                  <a:cubicBezTo>
                    <a:pt x="1488328" y="652207"/>
                    <a:pt x="1457046" y="683489"/>
                    <a:pt x="1418458" y="683489"/>
                  </a:cubicBezTo>
                  <a:lnTo>
                    <a:pt x="69871" y="683489"/>
                  </a:lnTo>
                  <a:cubicBezTo>
                    <a:pt x="31282" y="683489"/>
                    <a:pt x="0" y="652207"/>
                    <a:pt x="0" y="613619"/>
                  </a:cubicBezTo>
                  <a:lnTo>
                    <a:pt x="0" y="69871"/>
                  </a:lnTo>
                  <a:cubicBezTo>
                    <a:pt x="0" y="31282"/>
                    <a:pt x="31282" y="0"/>
                    <a:pt x="69871" y="0"/>
                  </a:cubicBezTo>
                  <a:close/>
                </a:path>
              </a:pathLst>
            </a:custGeom>
            <a:solidFill>
              <a:srgbClr val="482B66"/>
            </a:solidFill>
          </p:spPr>
          <p:txBody>
            <a:bodyPr/>
            <a:lstStyle/>
            <a:p>
              <a:endParaRPr lang="es-MX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19050"/>
              <a:ext cx="1488328" cy="7025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22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4500225" y="7712871"/>
            <a:ext cx="5791932" cy="317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00"/>
              </a:lnSpc>
            </a:pPr>
            <a:r>
              <a:rPr lang="en-US" sz="2000" b="1" spc="10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Usos de este algoritmo.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804111" y="8293100"/>
            <a:ext cx="5184161" cy="965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1" lvl="1" indent="-215900" algn="just">
              <a:lnSpc>
                <a:spcPts val="2600"/>
              </a:lnSpc>
              <a:buFont typeface="Arial"/>
              <a:buChar char="•"/>
            </a:pPr>
            <a:r>
              <a:rPr lang="en-US" sz="2000" spc="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Enrutamiento de vehículos.</a:t>
            </a:r>
          </a:p>
          <a:p>
            <a:pPr marL="431801" lvl="1" indent="-215900" algn="just">
              <a:lnSpc>
                <a:spcPts val="2600"/>
              </a:lnSpc>
              <a:buFont typeface="Arial"/>
              <a:buChar char="•"/>
            </a:pPr>
            <a:r>
              <a:rPr lang="en-US" sz="2000" spc="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Logística de transporte.</a:t>
            </a:r>
          </a:p>
          <a:p>
            <a:pPr marL="431801" lvl="1" indent="-215900" algn="just">
              <a:lnSpc>
                <a:spcPts val="2600"/>
              </a:lnSpc>
              <a:buFont typeface="Arial"/>
              <a:buChar char="•"/>
            </a:pPr>
            <a:r>
              <a:rPr lang="en-US" sz="2000" spc="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Optimización de horarios.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0A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19104" y="2074650"/>
            <a:ext cx="3771234" cy="1456585"/>
            <a:chOff x="0" y="0"/>
            <a:chExt cx="1052208" cy="406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52208" cy="406400"/>
            </a:xfrm>
            <a:custGeom>
              <a:avLst/>
              <a:gdLst/>
              <a:ahLst/>
              <a:cxnLst/>
              <a:rect l="l" t="t" r="r" b="b"/>
              <a:pathLst>
                <a:path w="1052208" h="406400">
                  <a:moveTo>
                    <a:pt x="102644" y="0"/>
                  </a:moveTo>
                  <a:lnTo>
                    <a:pt x="949563" y="0"/>
                  </a:lnTo>
                  <a:cubicBezTo>
                    <a:pt x="1006252" y="0"/>
                    <a:pt x="1052208" y="45955"/>
                    <a:pt x="1052208" y="102644"/>
                  </a:cubicBezTo>
                  <a:lnTo>
                    <a:pt x="1052208" y="303756"/>
                  </a:lnTo>
                  <a:cubicBezTo>
                    <a:pt x="1052208" y="360445"/>
                    <a:pt x="1006252" y="406400"/>
                    <a:pt x="949563" y="406400"/>
                  </a:cubicBezTo>
                  <a:lnTo>
                    <a:pt x="102644" y="406400"/>
                  </a:lnTo>
                  <a:cubicBezTo>
                    <a:pt x="45955" y="406400"/>
                    <a:pt x="0" y="360445"/>
                    <a:pt x="0" y="303756"/>
                  </a:cubicBezTo>
                  <a:lnTo>
                    <a:pt x="0" y="102644"/>
                  </a:lnTo>
                  <a:cubicBezTo>
                    <a:pt x="0" y="45955"/>
                    <a:pt x="45955" y="0"/>
                    <a:pt x="102644" y="0"/>
                  </a:cubicBezTo>
                  <a:close/>
                </a:path>
              </a:pathLst>
            </a:custGeom>
            <a:solidFill>
              <a:srgbClr val="D7FFEE"/>
            </a:solidFill>
          </p:spPr>
          <p:txBody>
            <a:bodyPr/>
            <a:lstStyle/>
            <a:p>
              <a:endParaRPr lang="es-MX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1052208" cy="425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22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355638" y="4621324"/>
            <a:ext cx="3771234" cy="1456585"/>
            <a:chOff x="0" y="0"/>
            <a:chExt cx="1052208" cy="4064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52208" cy="406400"/>
            </a:xfrm>
            <a:custGeom>
              <a:avLst/>
              <a:gdLst/>
              <a:ahLst/>
              <a:cxnLst/>
              <a:rect l="l" t="t" r="r" b="b"/>
              <a:pathLst>
                <a:path w="1052208" h="406400">
                  <a:moveTo>
                    <a:pt x="102644" y="0"/>
                  </a:moveTo>
                  <a:lnTo>
                    <a:pt x="949563" y="0"/>
                  </a:lnTo>
                  <a:cubicBezTo>
                    <a:pt x="1006252" y="0"/>
                    <a:pt x="1052208" y="45955"/>
                    <a:pt x="1052208" y="102644"/>
                  </a:cubicBezTo>
                  <a:lnTo>
                    <a:pt x="1052208" y="303756"/>
                  </a:lnTo>
                  <a:cubicBezTo>
                    <a:pt x="1052208" y="360445"/>
                    <a:pt x="1006252" y="406400"/>
                    <a:pt x="949563" y="406400"/>
                  </a:cubicBezTo>
                  <a:lnTo>
                    <a:pt x="102644" y="406400"/>
                  </a:lnTo>
                  <a:cubicBezTo>
                    <a:pt x="45955" y="406400"/>
                    <a:pt x="0" y="360445"/>
                    <a:pt x="0" y="303756"/>
                  </a:cubicBezTo>
                  <a:lnTo>
                    <a:pt x="0" y="102644"/>
                  </a:lnTo>
                  <a:cubicBezTo>
                    <a:pt x="0" y="45955"/>
                    <a:pt x="45955" y="0"/>
                    <a:pt x="102644" y="0"/>
                  </a:cubicBezTo>
                  <a:close/>
                </a:path>
              </a:pathLst>
            </a:custGeom>
            <a:solidFill>
              <a:srgbClr val="E2CAF1"/>
            </a:solidFill>
          </p:spPr>
          <p:txBody>
            <a:bodyPr/>
            <a:lstStyle/>
            <a:p>
              <a:endParaRPr lang="es-MX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1052208" cy="425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22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279630" y="5806211"/>
            <a:ext cx="3771234" cy="1456585"/>
            <a:chOff x="0" y="0"/>
            <a:chExt cx="1052208" cy="4064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052208" cy="406400"/>
            </a:xfrm>
            <a:custGeom>
              <a:avLst/>
              <a:gdLst/>
              <a:ahLst/>
              <a:cxnLst/>
              <a:rect l="l" t="t" r="r" b="b"/>
              <a:pathLst>
                <a:path w="1052208" h="406400">
                  <a:moveTo>
                    <a:pt x="102644" y="0"/>
                  </a:moveTo>
                  <a:lnTo>
                    <a:pt x="949563" y="0"/>
                  </a:lnTo>
                  <a:cubicBezTo>
                    <a:pt x="1006252" y="0"/>
                    <a:pt x="1052208" y="45955"/>
                    <a:pt x="1052208" y="102644"/>
                  </a:cubicBezTo>
                  <a:lnTo>
                    <a:pt x="1052208" y="303756"/>
                  </a:lnTo>
                  <a:cubicBezTo>
                    <a:pt x="1052208" y="360445"/>
                    <a:pt x="1006252" y="406400"/>
                    <a:pt x="949563" y="406400"/>
                  </a:cubicBezTo>
                  <a:lnTo>
                    <a:pt x="102644" y="406400"/>
                  </a:lnTo>
                  <a:cubicBezTo>
                    <a:pt x="45955" y="406400"/>
                    <a:pt x="0" y="360445"/>
                    <a:pt x="0" y="303756"/>
                  </a:cubicBezTo>
                  <a:lnTo>
                    <a:pt x="0" y="102644"/>
                  </a:lnTo>
                  <a:cubicBezTo>
                    <a:pt x="0" y="45955"/>
                    <a:pt x="45955" y="0"/>
                    <a:pt x="102644" y="0"/>
                  </a:cubicBezTo>
                  <a:close/>
                </a:path>
              </a:pathLst>
            </a:custGeom>
            <a:solidFill>
              <a:srgbClr val="3BB69F"/>
            </a:solidFill>
          </p:spPr>
          <p:txBody>
            <a:bodyPr/>
            <a:lstStyle/>
            <a:p>
              <a:endParaRPr lang="es-MX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19050"/>
              <a:ext cx="1052208" cy="425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22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335443" y="3348055"/>
            <a:ext cx="3771234" cy="1456585"/>
            <a:chOff x="0" y="0"/>
            <a:chExt cx="1052208" cy="4064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052208" cy="406400"/>
            </a:xfrm>
            <a:custGeom>
              <a:avLst/>
              <a:gdLst/>
              <a:ahLst/>
              <a:cxnLst/>
              <a:rect l="l" t="t" r="r" b="b"/>
              <a:pathLst>
                <a:path w="1052208" h="406400">
                  <a:moveTo>
                    <a:pt x="102644" y="0"/>
                  </a:moveTo>
                  <a:lnTo>
                    <a:pt x="949563" y="0"/>
                  </a:lnTo>
                  <a:cubicBezTo>
                    <a:pt x="1006252" y="0"/>
                    <a:pt x="1052208" y="45955"/>
                    <a:pt x="1052208" y="102644"/>
                  </a:cubicBezTo>
                  <a:lnTo>
                    <a:pt x="1052208" y="303756"/>
                  </a:lnTo>
                  <a:cubicBezTo>
                    <a:pt x="1052208" y="360445"/>
                    <a:pt x="1006252" y="406400"/>
                    <a:pt x="949563" y="406400"/>
                  </a:cubicBezTo>
                  <a:lnTo>
                    <a:pt x="102644" y="406400"/>
                  </a:lnTo>
                  <a:cubicBezTo>
                    <a:pt x="45955" y="406400"/>
                    <a:pt x="0" y="360445"/>
                    <a:pt x="0" y="303756"/>
                  </a:cubicBezTo>
                  <a:lnTo>
                    <a:pt x="0" y="102644"/>
                  </a:lnTo>
                  <a:cubicBezTo>
                    <a:pt x="0" y="45955"/>
                    <a:pt x="45955" y="0"/>
                    <a:pt x="102644" y="0"/>
                  </a:cubicBezTo>
                  <a:close/>
                </a:path>
              </a:pathLst>
            </a:custGeom>
            <a:solidFill>
              <a:srgbClr val="ACFDDB"/>
            </a:solidFill>
          </p:spPr>
          <p:txBody>
            <a:bodyPr/>
            <a:lstStyle/>
            <a:p>
              <a:endParaRPr lang="es-MX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19050"/>
              <a:ext cx="1052208" cy="425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22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400743" y="7079616"/>
            <a:ext cx="3771234" cy="1456585"/>
            <a:chOff x="0" y="0"/>
            <a:chExt cx="1052208" cy="4064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052208" cy="406400"/>
            </a:xfrm>
            <a:custGeom>
              <a:avLst/>
              <a:gdLst/>
              <a:ahLst/>
              <a:cxnLst/>
              <a:rect l="l" t="t" r="r" b="b"/>
              <a:pathLst>
                <a:path w="1052208" h="406400">
                  <a:moveTo>
                    <a:pt x="102644" y="0"/>
                  </a:moveTo>
                  <a:lnTo>
                    <a:pt x="949563" y="0"/>
                  </a:lnTo>
                  <a:cubicBezTo>
                    <a:pt x="1006252" y="0"/>
                    <a:pt x="1052208" y="45955"/>
                    <a:pt x="1052208" y="102644"/>
                  </a:cubicBezTo>
                  <a:lnTo>
                    <a:pt x="1052208" y="303756"/>
                  </a:lnTo>
                  <a:cubicBezTo>
                    <a:pt x="1052208" y="360445"/>
                    <a:pt x="1006252" y="406400"/>
                    <a:pt x="949563" y="406400"/>
                  </a:cubicBezTo>
                  <a:lnTo>
                    <a:pt x="102644" y="406400"/>
                  </a:lnTo>
                  <a:cubicBezTo>
                    <a:pt x="45955" y="406400"/>
                    <a:pt x="0" y="360445"/>
                    <a:pt x="0" y="303756"/>
                  </a:cubicBezTo>
                  <a:lnTo>
                    <a:pt x="0" y="102644"/>
                  </a:lnTo>
                  <a:cubicBezTo>
                    <a:pt x="0" y="45955"/>
                    <a:pt x="45955" y="0"/>
                    <a:pt x="102644" y="0"/>
                  </a:cubicBezTo>
                  <a:close/>
                </a:path>
              </a:pathLst>
            </a:custGeom>
            <a:solidFill>
              <a:srgbClr val="B084CC"/>
            </a:solidFill>
          </p:spPr>
          <p:txBody>
            <a:bodyPr/>
            <a:lstStyle/>
            <a:p>
              <a:endParaRPr lang="es-MX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19050"/>
              <a:ext cx="1052208" cy="425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22"/>
                </a:lnSpc>
              </a:pPr>
              <a:endParaRPr/>
            </a:p>
          </p:txBody>
        </p:sp>
      </p:grpSp>
      <p:sp>
        <p:nvSpPr>
          <p:cNvPr id="17" name="AutoShape 17"/>
          <p:cNvSpPr/>
          <p:nvPr/>
        </p:nvSpPr>
        <p:spPr>
          <a:xfrm flipV="1">
            <a:off x="5430544" y="640717"/>
            <a:ext cx="0" cy="8901385"/>
          </a:xfrm>
          <a:prstGeom prst="line">
            <a:avLst/>
          </a:prstGeom>
          <a:ln w="9525" cap="flat">
            <a:solidFill>
              <a:srgbClr val="FFFFFF"/>
            </a:solidFill>
            <a:prstDash val="lgDash"/>
            <a:headEnd type="none" w="sm" len="sm"/>
            <a:tailEnd type="none" w="sm" len="sm"/>
          </a:ln>
        </p:spPr>
        <p:txBody>
          <a:bodyPr/>
          <a:lstStyle/>
          <a:p>
            <a:endParaRPr lang="es-MX"/>
          </a:p>
        </p:txBody>
      </p:sp>
      <p:sp>
        <p:nvSpPr>
          <p:cNvPr id="18" name="Freeform 18"/>
          <p:cNvSpPr/>
          <p:nvPr/>
        </p:nvSpPr>
        <p:spPr>
          <a:xfrm>
            <a:off x="9728772" y="2257731"/>
            <a:ext cx="4510294" cy="1827591"/>
          </a:xfrm>
          <a:custGeom>
            <a:avLst/>
            <a:gdLst/>
            <a:ahLst/>
            <a:cxnLst/>
            <a:rect l="l" t="t" r="r" b="b"/>
            <a:pathLst>
              <a:path w="4510294" h="1827591">
                <a:moveTo>
                  <a:pt x="0" y="0"/>
                </a:moveTo>
                <a:lnTo>
                  <a:pt x="4510294" y="0"/>
                </a:lnTo>
                <a:lnTo>
                  <a:pt x="4510294" y="1827591"/>
                </a:lnTo>
                <a:lnTo>
                  <a:pt x="0" y="182759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9" name="AutoShape 19"/>
          <p:cNvSpPr/>
          <p:nvPr/>
        </p:nvSpPr>
        <p:spPr>
          <a:xfrm flipV="1">
            <a:off x="6246965" y="4509589"/>
            <a:ext cx="11642614" cy="4762"/>
          </a:xfrm>
          <a:prstGeom prst="line">
            <a:avLst/>
          </a:prstGeom>
          <a:ln w="9525" cap="flat">
            <a:solidFill>
              <a:srgbClr val="FFFFFF"/>
            </a:solidFill>
            <a:prstDash val="lgDash"/>
            <a:headEnd type="none" w="sm" len="sm"/>
            <a:tailEnd type="none" w="sm" len="sm"/>
          </a:ln>
        </p:spPr>
        <p:txBody>
          <a:bodyPr/>
          <a:lstStyle/>
          <a:p>
            <a:endParaRPr lang="es-MX"/>
          </a:p>
        </p:txBody>
      </p:sp>
      <p:sp>
        <p:nvSpPr>
          <p:cNvPr id="20" name="Freeform 20"/>
          <p:cNvSpPr/>
          <p:nvPr/>
        </p:nvSpPr>
        <p:spPr>
          <a:xfrm>
            <a:off x="9889705" y="5807710"/>
            <a:ext cx="4188428" cy="1204890"/>
          </a:xfrm>
          <a:custGeom>
            <a:avLst/>
            <a:gdLst/>
            <a:ahLst/>
            <a:cxnLst/>
            <a:rect l="l" t="t" r="r" b="b"/>
            <a:pathLst>
              <a:path w="4188428" h="1204890">
                <a:moveTo>
                  <a:pt x="0" y="0"/>
                </a:moveTo>
                <a:lnTo>
                  <a:pt x="4188428" y="0"/>
                </a:lnTo>
                <a:lnTo>
                  <a:pt x="4188428" y="1204890"/>
                </a:lnTo>
                <a:lnTo>
                  <a:pt x="0" y="12048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21" name="AutoShape 21"/>
          <p:cNvSpPr/>
          <p:nvPr/>
        </p:nvSpPr>
        <p:spPr>
          <a:xfrm flipV="1">
            <a:off x="6162612" y="7399936"/>
            <a:ext cx="11642614" cy="4762"/>
          </a:xfrm>
          <a:prstGeom prst="line">
            <a:avLst/>
          </a:prstGeom>
          <a:ln w="9525" cap="flat">
            <a:solidFill>
              <a:srgbClr val="FFFFFF"/>
            </a:solidFill>
            <a:prstDash val="lgDash"/>
            <a:headEnd type="none" w="sm" len="sm"/>
            <a:tailEnd type="none" w="sm" len="sm"/>
          </a:ln>
        </p:spPr>
        <p:txBody>
          <a:bodyPr/>
          <a:lstStyle/>
          <a:p>
            <a:endParaRPr lang="es-MX"/>
          </a:p>
        </p:txBody>
      </p:sp>
      <p:sp>
        <p:nvSpPr>
          <p:cNvPr id="22" name="Freeform 22"/>
          <p:cNvSpPr/>
          <p:nvPr/>
        </p:nvSpPr>
        <p:spPr>
          <a:xfrm>
            <a:off x="10689433" y="8547063"/>
            <a:ext cx="2588972" cy="1428886"/>
          </a:xfrm>
          <a:custGeom>
            <a:avLst/>
            <a:gdLst/>
            <a:ahLst/>
            <a:cxnLst/>
            <a:rect l="l" t="t" r="r" b="b"/>
            <a:pathLst>
              <a:path w="2588972" h="1428886">
                <a:moveTo>
                  <a:pt x="0" y="0"/>
                </a:moveTo>
                <a:lnTo>
                  <a:pt x="2588972" y="0"/>
                </a:lnTo>
                <a:lnTo>
                  <a:pt x="2588972" y="1428886"/>
                </a:lnTo>
                <a:lnTo>
                  <a:pt x="0" y="142888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23" name="TextBox 23"/>
          <p:cNvSpPr txBox="1"/>
          <p:nvPr/>
        </p:nvSpPr>
        <p:spPr>
          <a:xfrm>
            <a:off x="6498640" y="685888"/>
            <a:ext cx="11390942" cy="1214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40"/>
              </a:lnSpc>
            </a:pPr>
            <a:r>
              <a:rPr lang="en-US" sz="4000">
                <a:solidFill>
                  <a:srgbClr val="FFFFFF"/>
                </a:solidFill>
                <a:latin typeface="Peace Sans"/>
                <a:ea typeface="Peace Sans"/>
                <a:cs typeface="Peace Sans"/>
                <a:sym typeface="Peace Sans"/>
              </a:rPr>
              <a:t>PROBABILIDAD DE QUE UNA HORMIGA ELIJA UN ARCO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0" y="768438"/>
            <a:ext cx="5425781" cy="604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40"/>
              </a:lnSpc>
            </a:pPr>
            <a:r>
              <a:rPr lang="en-US" sz="4000">
                <a:solidFill>
                  <a:srgbClr val="FFFFFF"/>
                </a:solidFill>
                <a:latin typeface="Peace Sans"/>
                <a:ea typeface="Peace Sans"/>
                <a:cs typeface="Peace Sans"/>
                <a:sym typeface="Peace Sans"/>
              </a:rPr>
              <a:t>CONSTANTES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513771" y="2600660"/>
            <a:ext cx="3407725" cy="604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70"/>
              </a:lnSpc>
            </a:pPr>
            <a:r>
              <a:rPr lang="en-US" sz="1900" spc="95">
                <a:solidFill>
                  <a:srgbClr val="1A0A33"/>
                </a:solidFill>
                <a:latin typeface="Montserrat"/>
                <a:ea typeface="Montserrat"/>
                <a:cs typeface="Montserrat"/>
                <a:sym typeface="Montserrat"/>
              </a:rPr>
              <a:t>Influencia de las feromonas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550306" y="5360519"/>
            <a:ext cx="3407725" cy="299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70"/>
              </a:lnSpc>
            </a:pPr>
            <a:r>
              <a:rPr lang="en-US" sz="1900" spc="95">
                <a:solidFill>
                  <a:srgbClr val="1A0A33"/>
                </a:solidFill>
                <a:latin typeface="Montserrat"/>
                <a:ea typeface="Montserrat"/>
                <a:cs typeface="Montserrat"/>
                <a:sym typeface="Montserrat"/>
              </a:rPr>
              <a:t>Número de hormigas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472093" y="6179821"/>
            <a:ext cx="3407725" cy="909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70"/>
              </a:lnSpc>
            </a:pPr>
            <a:r>
              <a:rPr lang="en-US" sz="1900" spc="95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Influencia de la heurística (distancia entre nodos)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472093" y="3721665"/>
            <a:ext cx="3407725" cy="909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70"/>
              </a:lnSpc>
            </a:pPr>
            <a:r>
              <a:rPr lang="en-US" sz="1900" spc="95">
                <a:solidFill>
                  <a:srgbClr val="1A0A33"/>
                </a:solidFill>
                <a:latin typeface="Montserrat"/>
                <a:ea typeface="Montserrat"/>
                <a:cs typeface="Montserrat"/>
                <a:sym typeface="Montserrat"/>
              </a:rPr>
              <a:t>Cantidad de hormonas que por hormiga que se desean depositar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582498" y="7818811"/>
            <a:ext cx="3407725" cy="299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70"/>
              </a:lnSpc>
            </a:pPr>
            <a:r>
              <a:rPr lang="en-US" sz="1900" spc="95">
                <a:solidFill>
                  <a:srgbClr val="1A0A33"/>
                </a:solidFill>
                <a:latin typeface="Montserrat"/>
                <a:ea typeface="Montserrat"/>
                <a:cs typeface="Montserrat"/>
                <a:sym typeface="Montserrat"/>
              </a:rPr>
              <a:t>Tasa de evaporación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355638" y="2181424"/>
            <a:ext cx="3723991" cy="299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70"/>
              </a:lnSpc>
            </a:pPr>
            <a:r>
              <a:rPr lang="en-US" sz="1900" b="1" spc="95">
                <a:solidFill>
                  <a:srgbClr val="1A0A33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X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392173" y="4928464"/>
            <a:ext cx="3723991" cy="299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70"/>
              </a:lnSpc>
            </a:pPr>
            <a:r>
              <a:rPr lang="en-US" sz="1900" b="1" spc="95">
                <a:solidFill>
                  <a:srgbClr val="1A0A33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K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303251" y="5907889"/>
            <a:ext cx="3723991" cy="299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70"/>
              </a:lnSpc>
            </a:pPr>
            <a:r>
              <a:rPr lang="en-US" sz="1900" b="1" spc="95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B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326873" y="3454829"/>
            <a:ext cx="3723991" cy="299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70"/>
              </a:lnSpc>
            </a:pPr>
            <a:r>
              <a:rPr lang="en-US" sz="1900" b="1" spc="95">
                <a:solidFill>
                  <a:srgbClr val="1A0A33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q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447987" y="7386620"/>
            <a:ext cx="3723991" cy="299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70"/>
              </a:lnSpc>
            </a:pPr>
            <a:r>
              <a:rPr lang="en-US" sz="1900" b="1" spc="95">
                <a:solidFill>
                  <a:srgbClr val="1A0A33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7128921" y="4841240"/>
            <a:ext cx="10130379" cy="604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40"/>
              </a:lnSpc>
            </a:pPr>
            <a:r>
              <a:rPr lang="en-US" sz="4000">
                <a:solidFill>
                  <a:srgbClr val="FFFFFF"/>
                </a:solidFill>
                <a:latin typeface="Peace Sans"/>
                <a:ea typeface="Peace Sans"/>
                <a:cs typeface="Peace Sans"/>
                <a:sym typeface="Peace Sans"/>
              </a:rPr>
              <a:t>ACTUALIZACIÓN DE FEROMONAS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7128921" y="7675843"/>
            <a:ext cx="10130379" cy="604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40"/>
              </a:lnSpc>
            </a:pPr>
            <a:r>
              <a:rPr lang="en-US" sz="4000">
                <a:solidFill>
                  <a:srgbClr val="FFFFFF"/>
                </a:solidFill>
                <a:latin typeface="Peace Sans"/>
                <a:ea typeface="Peace Sans"/>
                <a:cs typeface="Peace Sans"/>
                <a:sym typeface="Peace Sans"/>
              </a:rPr>
              <a:t>DEPOSITO DE FEROMONAS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0A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94017" y="1028700"/>
            <a:ext cx="15299967" cy="8857875"/>
          </a:xfrm>
          <a:custGeom>
            <a:avLst/>
            <a:gdLst/>
            <a:ahLst/>
            <a:cxnLst/>
            <a:rect l="l" t="t" r="r" b="b"/>
            <a:pathLst>
              <a:path w="15299967" h="8857875">
                <a:moveTo>
                  <a:pt x="0" y="0"/>
                </a:moveTo>
                <a:lnTo>
                  <a:pt x="15299966" y="0"/>
                </a:lnTo>
                <a:lnTo>
                  <a:pt x="15299966" y="8857875"/>
                </a:lnTo>
                <a:lnTo>
                  <a:pt x="0" y="885787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0A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493371" y="2681844"/>
            <a:ext cx="11301259" cy="6003794"/>
          </a:xfrm>
          <a:custGeom>
            <a:avLst/>
            <a:gdLst/>
            <a:ahLst/>
            <a:cxnLst/>
            <a:rect l="l" t="t" r="r" b="b"/>
            <a:pathLst>
              <a:path w="11301259" h="6003794">
                <a:moveTo>
                  <a:pt x="0" y="0"/>
                </a:moveTo>
                <a:lnTo>
                  <a:pt x="11301258" y="0"/>
                </a:lnTo>
                <a:lnTo>
                  <a:pt x="11301258" y="6003794"/>
                </a:lnTo>
                <a:lnTo>
                  <a:pt x="0" y="60037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3" name="TextBox 3"/>
          <p:cNvSpPr txBox="1"/>
          <p:nvPr/>
        </p:nvSpPr>
        <p:spPr>
          <a:xfrm>
            <a:off x="3729905" y="843458"/>
            <a:ext cx="11390942" cy="1214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40"/>
              </a:lnSpc>
            </a:pPr>
            <a:r>
              <a:rPr lang="en-US" sz="4000">
                <a:solidFill>
                  <a:srgbClr val="FFFFFF"/>
                </a:solidFill>
                <a:latin typeface="Peace Sans"/>
                <a:ea typeface="Peace Sans"/>
                <a:cs typeface="Peace Sans"/>
                <a:sym typeface="Peace Sans"/>
              </a:rPr>
              <a:t>PROBABILIDAD DE QUE UNA HORMIGA ELIJA UN ARCO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448</Words>
  <Application>Microsoft Office PowerPoint</Application>
  <PresentationFormat>Personalizado</PresentationFormat>
  <Paragraphs>64</Paragraphs>
  <Slides>15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15</vt:i4>
      </vt:variant>
    </vt:vector>
  </HeadingPairs>
  <TitlesOfParts>
    <vt:vector size="23" baseType="lpstr">
      <vt:lpstr>Arial</vt:lpstr>
      <vt:lpstr>Peace Sans</vt:lpstr>
      <vt:lpstr>Calibri</vt:lpstr>
      <vt:lpstr>Montserrat</vt:lpstr>
      <vt:lpstr>Montserrat Bold</vt:lpstr>
      <vt:lpstr>Glacial Indifference Bold</vt:lpstr>
      <vt:lpstr>Open Sans Bold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Paradigmas Ia</dc:title>
  <cp:lastModifiedBy>EMILY KARELY FLORES FERNANDEZ</cp:lastModifiedBy>
  <cp:revision>2</cp:revision>
  <dcterms:created xsi:type="dcterms:W3CDTF">2006-08-16T00:00:00Z</dcterms:created>
  <dcterms:modified xsi:type="dcterms:W3CDTF">2025-03-08T05:49:42Z</dcterms:modified>
  <dc:identifier>DAGhGGgVTMQ</dc:identifier>
</cp:coreProperties>
</file>